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08" r:id="rId1"/>
  </p:sldMasterIdLst>
  <p:sldIdLst>
    <p:sldId id="256" r:id="rId2"/>
    <p:sldId id="257" r:id="rId3"/>
    <p:sldId id="258" r:id="rId4"/>
    <p:sldId id="261" r:id="rId5"/>
    <p:sldId id="259" r:id="rId6"/>
    <p:sldId id="266" r:id="rId7"/>
    <p:sldId id="263" r:id="rId8"/>
    <p:sldId id="284" r:id="rId9"/>
    <p:sldId id="264" r:id="rId10"/>
    <p:sldId id="282" r:id="rId11"/>
    <p:sldId id="265" r:id="rId12"/>
    <p:sldId id="283" r:id="rId13"/>
    <p:sldId id="286" r:id="rId14"/>
    <p:sldId id="262" r:id="rId15"/>
    <p:sldId id="267" r:id="rId16"/>
    <p:sldId id="285" r:id="rId17"/>
    <p:sldId id="268" r:id="rId18"/>
    <p:sldId id="269" r:id="rId19"/>
    <p:sldId id="287" r:id="rId20"/>
    <p:sldId id="270" r:id="rId21"/>
    <p:sldId id="288" r:id="rId22"/>
    <p:sldId id="271" r:id="rId23"/>
    <p:sldId id="289" r:id="rId24"/>
    <p:sldId id="273" r:id="rId25"/>
    <p:sldId id="290" r:id="rId26"/>
    <p:sldId id="272" r:id="rId27"/>
    <p:sldId id="291" r:id="rId28"/>
    <p:sldId id="274" r:id="rId29"/>
    <p:sldId id="275" r:id="rId30"/>
    <p:sldId id="292" r:id="rId31"/>
    <p:sldId id="276" r:id="rId32"/>
    <p:sldId id="277" r:id="rId33"/>
    <p:sldId id="293" r:id="rId34"/>
    <p:sldId id="279" r:id="rId35"/>
    <p:sldId id="278" r:id="rId36"/>
    <p:sldId id="280" r:id="rId37"/>
    <p:sldId id="281" r:id="rId38"/>
  </p:sldIdLst>
  <p:sldSz cx="12192000" cy="6858000"/>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437" autoAdjust="0"/>
  </p:normalViewPr>
  <p:slideViewPr>
    <p:cSldViewPr snapToGrid="0" snapToObjects="1">
      <p:cViewPr varScale="1">
        <p:scale>
          <a:sx n="69" d="100"/>
          <a:sy n="69" d="100"/>
        </p:scale>
        <p:origin x="798" y="66"/>
      </p:cViewPr>
      <p:guideLst>
        <p:guide orient="horz" pos="2160"/>
        <p:guide pos="3840"/>
      </p:guideLst>
    </p:cSldViewPr>
  </p:slideViewPr>
  <p:outlineViewPr>
    <p:cViewPr>
      <p:scale>
        <a:sx n="33" d="100"/>
        <a:sy n="33" d="100"/>
      </p:scale>
      <p:origin x="246"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5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5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B71B8819-9104-7C85-6E45-C9CEEC48DDCC}"/>
              </a:ext>
            </a:extLst>
          </p:cNvPr>
          <p:cNvSpPr>
            <a:spLocks noGrp="1"/>
          </p:cNvSpPr>
          <p:nvPr>
            <p:ph type="pic" sz="quarter" idx="16"/>
          </p:nvPr>
        </p:nvSpPr>
        <p:spPr>
          <a:xfrm>
            <a:off x="1" y="4"/>
            <a:ext cx="12192000" cy="6857999"/>
          </a:xfrm>
          <a:prstGeom prst="rect">
            <a:avLst/>
          </a:prstGeom>
        </p:spPr>
        <p:txBody>
          <a:bodyPr wrap="square">
            <a:noAutofit/>
          </a:bodyPr>
          <a:lstStyle/>
          <a:p>
            <a:endParaRPr kumimoji="1" lang="x-none" altLang="en-US"/>
          </a:p>
        </p:txBody>
      </p:sp>
    </p:spTree>
    <p:extLst>
      <p:ext uri="{BB962C8B-B14F-4D97-AF65-F5344CB8AC3E}">
        <p14:creationId xmlns:p14="http://schemas.microsoft.com/office/powerpoint/2010/main" val="3946643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빈 화면">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91341909-3B33-71F2-9FB4-BE21FB8F5583}"/>
              </a:ext>
            </a:extLst>
          </p:cNvPr>
          <p:cNvSpPr>
            <a:spLocks noGrp="1"/>
          </p:cNvSpPr>
          <p:nvPr>
            <p:ph type="pic" sz="quarter" idx="16"/>
          </p:nvPr>
        </p:nvSpPr>
        <p:spPr>
          <a:xfrm>
            <a:off x="1805731" y="2955473"/>
            <a:ext cx="8580540" cy="3363911"/>
          </a:xfrm>
          <a:prstGeom prst="rect">
            <a:avLst/>
          </a:prstGeom>
        </p:spPr>
        <p:txBody>
          <a:bodyPr/>
          <a:lstStyle/>
          <a:p>
            <a:endParaRPr kumimoji="1" lang="x-none" altLang="en-US"/>
          </a:p>
        </p:txBody>
      </p:sp>
    </p:spTree>
    <p:extLst>
      <p:ext uri="{BB962C8B-B14F-4D97-AF65-F5344CB8AC3E}">
        <p14:creationId xmlns:p14="http://schemas.microsoft.com/office/powerpoint/2010/main" val="330021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id="{46922C0B-91D1-BC39-AD62-88555FA65C46}"/>
              </a:ext>
            </a:extLst>
          </p:cNvPr>
          <p:cNvSpPr>
            <a:spLocks noGrp="1"/>
          </p:cNvSpPr>
          <p:nvPr>
            <p:ph type="pic" sz="quarter" idx="18"/>
          </p:nvPr>
        </p:nvSpPr>
        <p:spPr>
          <a:xfrm>
            <a:off x="6515101" y="741340"/>
            <a:ext cx="4662577" cy="5375325"/>
          </a:xfrm>
          <a:prstGeom prst="rect">
            <a:avLst/>
          </a:prstGeom>
        </p:spPr>
        <p:txBody>
          <a:bodyPr wrap="square">
            <a:noAutofit/>
          </a:bodyPr>
          <a:lstStyle/>
          <a:p>
            <a:endParaRPr kumimoji="1" lang="x-none" altLang="en-US"/>
          </a:p>
        </p:txBody>
      </p:sp>
    </p:spTree>
    <p:extLst>
      <p:ext uri="{BB962C8B-B14F-4D97-AF65-F5344CB8AC3E}">
        <p14:creationId xmlns:p14="http://schemas.microsoft.com/office/powerpoint/2010/main" val="517452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B046F434-A0CE-4648-B7ED-F65F79DFF60B}"/>
              </a:ext>
            </a:extLst>
          </p:cNvPr>
          <p:cNvSpPr>
            <a:spLocks noGrp="1"/>
          </p:cNvSpPr>
          <p:nvPr>
            <p:ph type="title"/>
          </p:nvPr>
        </p:nvSpPr>
        <p:spPr>
          <a:xfrm>
            <a:off x="6096000" y="1182305"/>
            <a:ext cx="5511293" cy="1265620"/>
          </a:xfrm>
        </p:spPr>
        <p:txBody>
          <a:bodyPr>
            <a:noAutofit/>
          </a:bodyPr>
          <a:lstStyle>
            <a:lvl1pPr algn="l">
              <a:defRPr lang="ko-KR" altLang="en-US" sz="4000" b="1" kern="1200" spc="-150" dirty="0">
                <a:solidFill>
                  <a:schemeClr val="tx1"/>
                </a:solidFill>
                <a:latin typeface="+mj-lt"/>
                <a:ea typeface="+mn-ea"/>
                <a:cs typeface="+mn-cs"/>
              </a:defRPr>
            </a:lvl1pPr>
          </a:lstStyle>
          <a:p>
            <a:r>
              <a:rPr lang="ko-KR" altLang="en-US" dirty="0"/>
              <a:t>마스터 제목 스타일 편집</a:t>
            </a:r>
          </a:p>
        </p:txBody>
      </p:sp>
      <p:sp>
        <p:nvSpPr>
          <p:cNvPr id="6" name="텍스트 개체 틀 9">
            <a:extLst>
              <a:ext uri="{FF2B5EF4-FFF2-40B4-BE49-F238E27FC236}">
                <a16:creationId xmlns:a16="http://schemas.microsoft.com/office/drawing/2014/main" id="{A5AEB7B4-8602-EB4A-92EA-0457F850C8B7}"/>
              </a:ext>
            </a:extLst>
          </p:cNvPr>
          <p:cNvSpPr>
            <a:spLocks noGrp="1"/>
          </p:cNvSpPr>
          <p:nvPr>
            <p:ph type="body" sz="quarter" idx="15"/>
          </p:nvPr>
        </p:nvSpPr>
        <p:spPr>
          <a:xfrm>
            <a:off x="6096000" y="2579915"/>
            <a:ext cx="5511293" cy="3312480"/>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2" name="그림 개체 틀 2">
            <a:extLst>
              <a:ext uri="{FF2B5EF4-FFF2-40B4-BE49-F238E27FC236}">
                <a16:creationId xmlns:a16="http://schemas.microsoft.com/office/drawing/2014/main" id="{A529D2F7-4A49-8E32-DED6-2F2790B13FD9}"/>
              </a:ext>
            </a:extLst>
          </p:cNvPr>
          <p:cNvSpPr>
            <a:spLocks noGrp="1"/>
          </p:cNvSpPr>
          <p:nvPr>
            <p:ph type="pic" sz="quarter" idx="16"/>
          </p:nvPr>
        </p:nvSpPr>
        <p:spPr>
          <a:xfrm>
            <a:off x="1069647" y="1234291"/>
            <a:ext cx="3649311" cy="4389423"/>
          </a:xfrm>
          <a:prstGeom prst="rect">
            <a:avLst/>
          </a:prstGeom>
        </p:spPr>
        <p:txBody>
          <a:bodyPr/>
          <a:lstStyle/>
          <a:p>
            <a:endParaRPr kumimoji="1" lang="x-none" altLang="en-US"/>
          </a:p>
        </p:txBody>
      </p:sp>
    </p:spTree>
    <p:extLst>
      <p:ext uri="{BB962C8B-B14F-4D97-AF65-F5344CB8AC3E}">
        <p14:creationId xmlns:p14="http://schemas.microsoft.com/office/powerpoint/2010/main" val="192358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8" name="Footer Placeholder 7"/>
          <p:cNvSpPr>
            <a:spLocks noGrp="1"/>
          </p:cNvSpPr>
          <p:nvPr>
            <p:ph type="ftr" sz="quarter" idx="11"/>
          </p:nvPr>
        </p:nvSpPr>
        <p:spPr/>
        <p:txBody>
          <a:bodyPr/>
          <a:lstStyle/>
          <a:p>
            <a:endParaRPr kumimoji="1" lang="ko-KR" altLang="en-US"/>
          </a:p>
        </p:txBody>
      </p:sp>
      <p:sp>
        <p:nvSpPr>
          <p:cNvPr id="9" name="Slide Number Placeholder 8"/>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4" name="Footer Placeholder 3"/>
          <p:cNvSpPr>
            <a:spLocks noGrp="1"/>
          </p:cNvSpPr>
          <p:nvPr>
            <p:ph type="ftr" sz="quarter" idx="11"/>
          </p:nvPr>
        </p:nvSpPr>
        <p:spPr/>
        <p:txBody>
          <a:bodyPr/>
          <a:lstStyle/>
          <a:p>
            <a:endParaRPr kumimoji="1" lang="ko-KR" altLang="en-US"/>
          </a:p>
        </p:txBody>
      </p:sp>
      <p:sp>
        <p:nvSpPr>
          <p:cNvPr id="5" name="Slide Number Placeholder 4"/>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3" name="Footer Placeholder 2"/>
          <p:cNvSpPr>
            <a:spLocks noGrp="1"/>
          </p:cNvSpPr>
          <p:nvPr>
            <p:ph type="ftr" sz="quarter" idx="11"/>
          </p:nvPr>
        </p:nvSpPr>
        <p:spPr/>
        <p:txBody>
          <a:bodyPr/>
          <a:lstStyle/>
          <a:p>
            <a:endParaRPr kumimoji="1" lang="ko-KR" altLang="en-US"/>
          </a:p>
        </p:txBody>
      </p:sp>
      <p:sp>
        <p:nvSpPr>
          <p:cNvPr id="4" name="Slide Number Placeholder 3"/>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2BABE-BBAD-CB46-A741-944DA49A4DC9}" type="datetimeFigureOut">
              <a:rPr kumimoji="1" lang="ko-KR" altLang="en-US" smtClean="0"/>
              <a:pPr/>
              <a:t>2025-10-29</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E9A312BF-63D2-D540-ADA9-6DC63533A88E}" type="slidenum">
              <a:rPr kumimoji="1" lang="ko-KR" altLang="en-US" smtClean="0"/>
              <a:pPr/>
              <a:t>‹#›</a:t>
            </a:fld>
            <a:endParaRPr kumimoji="1"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2BABE-BBAD-CB46-A741-944DA49A4DC9}" type="datetimeFigureOut">
              <a:rPr kumimoji="1" lang="ko-KR" altLang="en-US" smtClean="0"/>
              <a:pPr/>
              <a:t>2025-10-29</a:t>
            </a:fld>
            <a:endParaRPr kumimoji="1" lang="ko-KR" alt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R" alt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312BF-63D2-D540-ADA9-6DC63533A88E}" type="slidenum">
              <a:rPr kumimoji="1" lang="ko-KR" altLang="en-US" smtClean="0"/>
              <a:pPr/>
              <a:t>‹#›</a:t>
            </a:fld>
            <a:endParaRPr kumimoji="1" lang="ko-KR" altLang="en-US"/>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개체 틀 4">
            <a:extLst>
              <a:ext uri="{FF2B5EF4-FFF2-40B4-BE49-F238E27FC236}">
                <a16:creationId xmlns:a16="http://schemas.microsoft.com/office/drawing/2014/main" id="{9230F3D9-2066-A46A-3D76-BFE3616E3652}"/>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7813" b="7813"/>
          <a:stretch>
            <a:fillRect/>
          </a:stretch>
        </p:blipFill>
        <p:spPr/>
      </p:pic>
      <p:sp>
        <p:nvSpPr>
          <p:cNvPr id="10" name="Rectangle 9"/>
          <p:cNvSpPr/>
          <p:nvPr/>
        </p:nvSpPr>
        <p:spPr>
          <a:xfrm>
            <a:off x="1" y="0"/>
            <a:ext cx="4698609" cy="68791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TextBox 10"/>
          <p:cNvSpPr txBox="1"/>
          <p:nvPr/>
        </p:nvSpPr>
        <p:spPr>
          <a:xfrm>
            <a:off x="437105" y="680083"/>
            <a:ext cx="5743639" cy="3416320"/>
          </a:xfrm>
          <a:prstGeom prst="rect">
            <a:avLst/>
          </a:prstGeom>
          <a:noFill/>
        </p:spPr>
        <p:txBody>
          <a:bodyPr wrap="square" rtlCol="0">
            <a:spAutoFit/>
          </a:bodyPr>
          <a:lstStyle/>
          <a:p>
            <a:r>
              <a:rPr lang="sr-Cyrl-RS" sz="7200" b="1" dirty="0">
                <a:solidFill>
                  <a:schemeClr val="bg1"/>
                </a:solidFill>
                <a:latin typeface="Times New Roman" panose="02020603050405020304" pitchFamily="18" charset="0"/>
                <a:cs typeface="Times New Roman" panose="02020603050405020304" pitchFamily="18" charset="0"/>
              </a:rPr>
              <a:t>Девијација</a:t>
            </a:r>
          </a:p>
          <a:p>
            <a:r>
              <a:rPr lang="sr-Cyrl-RS" sz="7200" b="1" dirty="0">
                <a:solidFill>
                  <a:schemeClr val="bg1"/>
                </a:solidFill>
                <a:latin typeface="Times New Roman" panose="02020603050405020304" pitchFamily="18" charset="0"/>
                <a:cs typeface="Times New Roman" panose="02020603050405020304" pitchFamily="18" charset="0"/>
              </a:rPr>
              <a:t>носног</a:t>
            </a:r>
          </a:p>
          <a:p>
            <a:r>
              <a:rPr lang="sr-Cyrl-RS" sz="7200" b="1" dirty="0">
                <a:solidFill>
                  <a:schemeClr val="bg1"/>
                </a:solidFill>
                <a:latin typeface="Times New Roman" panose="02020603050405020304" pitchFamily="18" charset="0"/>
                <a:cs typeface="Times New Roman" panose="02020603050405020304" pitchFamily="18" charset="0"/>
              </a:rPr>
              <a:t>септума</a:t>
            </a:r>
          </a:p>
        </p:txBody>
      </p:sp>
      <p:sp>
        <p:nvSpPr>
          <p:cNvPr id="12" name="TextBox 11"/>
          <p:cNvSpPr txBox="1"/>
          <p:nvPr/>
        </p:nvSpPr>
        <p:spPr>
          <a:xfrm>
            <a:off x="316523" y="4776484"/>
            <a:ext cx="4206240" cy="830997"/>
          </a:xfrm>
          <a:prstGeom prst="rect">
            <a:avLst/>
          </a:prstGeom>
          <a:noFill/>
        </p:spPr>
        <p:txBody>
          <a:bodyPr wrap="square" rtlCol="0">
            <a:spAutoFit/>
          </a:bodyPr>
          <a:lstStyle/>
          <a:p>
            <a:r>
              <a:rPr lang="sr-Cyrl-RS" sz="2400" b="1" dirty="0">
                <a:solidFill>
                  <a:schemeClr val="bg1"/>
                </a:solidFill>
                <a:latin typeface="Times New Roman" panose="02020603050405020304" pitchFamily="18" charset="0"/>
                <a:cs typeface="Times New Roman" panose="02020603050405020304" pitchFamily="18" charset="0"/>
              </a:rPr>
              <a:t>Др сци. Стеван Стојановић</a:t>
            </a:r>
          </a:p>
          <a:p>
            <a:r>
              <a:rPr lang="sr-Cyrl-RS" sz="2400" b="1" dirty="0">
                <a:solidFill>
                  <a:schemeClr val="bg1"/>
                </a:solidFill>
                <a:latin typeface="Times New Roman" panose="02020603050405020304" pitchFamily="18" charset="0"/>
                <a:cs typeface="Times New Roman" panose="02020603050405020304" pitchFamily="18" charset="0"/>
              </a:rPr>
              <a:t>Др Нина Радосављевић</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6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268788" y="-6"/>
            <a:ext cx="3923211"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9" name="TextBox 8">
            <a:extLst>
              <a:ext uri="{FF2B5EF4-FFF2-40B4-BE49-F238E27FC236}">
                <a16:creationId xmlns:a16="http://schemas.microsoft.com/office/drawing/2014/main" id="{797A921A-CA4B-C38A-1787-7BBE8124D72D}"/>
              </a:ext>
            </a:extLst>
          </p:cNvPr>
          <p:cNvSpPr txBox="1"/>
          <p:nvPr/>
        </p:nvSpPr>
        <p:spPr>
          <a:xfrm>
            <a:off x="296179" y="323401"/>
            <a:ext cx="10754999" cy="5078313"/>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endParaRPr lang="ru-RU" altLang="ko-KR" sz="16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Синусне инфекције </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Девијација носног септума може променити нормалан проток ваздуха и секрета у носним шупљинама, што доводи до тога да се слуз не одводи правилно. То ствара повољно окружење за развој бактерија и вируса, што доводи до синусних инфекција. </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Симптоми синусних инфекција </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укључују бол у пределу чела и </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образа, правећи осећај притиска, </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као и болове у зубима.</a:t>
            </a:r>
            <a:endParaRPr lang="pt-BR" altLang="ko-KR" sz="20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874681" y="3428994"/>
            <a:ext cx="6746907" cy="2918770"/>
          </a:xfrm>
          <a:prstGeom prst="rect">
            <a:avLst/>
          </a:prstGeom>
        </p:spPr>
      </p:pic>
    </p:spTree>
    <p:extLst>
      <p:ext uri="{BB962C8B-B14F-4D97-AF65-F5344CB8AC3E}">
        <p14:creationId xmlns:p14="http://schemas.microsoft.com/office/powerpoint/2010/main" val="130034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 calcmode="lin" valueType="num">
                                      <p:cBhvr additive="base">
                                        <p:cTn id="1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 calcmode="lin" valueType="num">
                                      <p:cBhvr additive="base">
                                        <p:cTn id="1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 calcmode="lin" valueType="num">
                                      <p:cBhvr additive="base">
                                        <p:cTn id="2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 calcmode="lin" valueType="num">
                                      <p:cBhvr additive="base">
                                        <p:cTn id="27"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3897873" y="-1444398"/>
            <a:ext cx="439625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5708470" y="2946776"/>
            <a:ext cx="6322421" cy="3139321"/>
          </a:xfrm>
          <a:prstGeom prst="rect">
            <a:avLst/>
          </a:prstGeom>
          <a:noFill/>
        </p:spPr>
        <p:txBody>
          <a:bodyPr wrap="square" rtlCol="0">
            <a:spAutoFit/>
          </a:bodyPr>
          <a:lstStyle/>
          <a:p>
            <a:r>
              <a:rPr lang="ru-RU" sz="2000" dirty="0">
                <a:solidFill>
                  <a:schemeClr val="bg1"/>
                </a:solidFill>
                <a:latin typeface="Times New Roman" panose="02020603050405020304" pitchFamily="18" charset="0"/>
                <a:cs typeface="Times New Roman" panose="02020603050405020304" pitchFamily="18" charset="0"/>
              </a:rPr>
              <a:t>Главобоље и болови у лицу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Додатни симптом који могу бити повезани са синусним инфекцијама и девијацијом носног септума су болови у глави, нарочито у предњем делу главе, и болови у лицу </a:t>
            </a:r>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 у пределу образа и носа ).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Ови болови могу бити упорни и могу повећавати нелагодност особама са девијацијом септума.</a:t>
            </a:r>
          </a:p>
          <a:p>
            <a:endParaRPr lang="ru-RU"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r="44057"/>
          <a:stretch/>
        </p:blipFill>
        <p:spPr>
          <a:xfrm>
            <a:off x="575310" y="437110"/>
            <a:ext cx="4401639" cy="3934049"/>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001397" y="39480"/>
            <a:ext cx="2167347" cy="2167346"/>
          </a:xfrm>
          <a:prstGeom prst="rect">
            <a:avLst/>
          </a:prstGeom>
        </p:spPr>
      </p:pic>
    </p:spTree>
    <p:extLst>
      <p:ext uri="{BB962C8B-B14F-4D97-AF65-F5344CB8AC3E}">
        <p14:creationId xmlns:p14="http://schemas.microsoft.com/office/powerpoint/2010/main" val="4905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arn(inVertical)">
                                      <p:cBhvr>
                                        <p:cTn id="1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3897873" y="-1444398"/>
            <a:ext cx="439625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391885" y="2718213"/>
            <a:ext cx="6923315" cy="3477875"/>
          </a:xfrm>
          <a:prstGeom prst="rect">
            <a:avLst/>
          </a:prstGeom>
          <a:noFill/>
        </p:spPr>
        <p:txBody>
          <a:bodyPr wrap="square" rtlCol="0">
            <a:spAutoFit/>
          </a:bodyPr>
          <a:lstStyle/>
          <a:p>
            <a:endParaRPr lang="ru-RU"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Хркање и проблеми са спавањем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Неправилан проток ваздуха кроз нос може довести до хркања, јер се ваздух мора теже кретати кроз сужене носне канале.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То може довести до поремећаја сна, не само код особа које има девијацију, већ и код њихових партнера. Често хркање може такође бити знак проблема са дисањем током сна, као што је апнеја.</a:t>
            </a:r>
          </a:p>
        </p:txBody>
      </p:sp>
      <p:pic>
        <p:nvPicPr>
          <p:cNvPr id="2" name="Picture 1"/>
          <p:cNvPicPr>
            <a:picLocks noChangeAspect="1"/>
          </p:cNvPicPr>
          <p:nvPr/>
        </p:nvPicPr>
        <p:blipFill>
          <a:blip r:embed="rId2"/>
          <a:stretch>
            <a:fillRect/>
          </a:stretch>
        </p:blipFill>
        <p:spPr>
          <a:xfrm>
            <a:off x="6854969" y="294918"/>
            <a:ext cx="4966919" cy="3539476"/>
          </a:xfrm>
          <a:prstGeom prst="rect">
            <a:avLst/>
          </a:prstGeom>
        </p:spPr>
      </p:pic>
      <p:pic>
        <p:nvPicPr>
          <p:cNvPr id="6" name="Picture 5"/>
          <p:cNvPicPr>
            <a:picLocks noChangeAspect="1"/>
          </p:cNvPicPr>
          <p:nvPr/>
        </p:nvPicPr>
        <p:blipFill>
          <a:blip r:embed="rId3"/>
          <a:stretch>
            <a:fillRect/>
          </a:stretch>
        </p:blipFill>
        <p:spPr>
          <a:xfrm>
            <a:off x="1263215" y="128229"/>
            <a:ext cx="2164268" cy="2170364"/>
          </a:xfrm>
          <a:prstGeom prst="rect">
            <a:avLst/>
          </a:prstGeom>
        </p:spPr>
      </p:pic>
    </p:spTree>
    <p:extLst>
      <p:ext uri="{BB962C8B-B14F-4D97-AF65-F5344CB8AC3E}">
        <p14:creationId xmlns:p14="http://schemas.microsoft.com/office/powerpoint/2010/main" val="71520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arn(inVertical)">
                                      <p:cBhvr>
                                        <p:cTn id="10" dur="500"/>
                                        <p:tgtEl>
                                          <p:spTgt spid="4">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barn(inVertical)">
                                      <p:cBhvr>
                                        <p:cTn id="1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3" y="-4156610"/>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8" name="TextBox 7">
            <a:extLst>
              <a:ext uri="{FF2B5EF4-FFF2-40B4-BE49-F238E27FC236}">
                <a16:creationId xmlns:a16="http://schemas.microsoft.com/office/drawing/2014/main" id="{18995B82-F03A-F4F3-644A-BDDBF43F012A}"/>
              </a:ext>
            </a:extLst>
          </p:cNvPr>
          <p:cNvSpPr txBox="1"/>
          <p:nvPr/>
        </p:nvSpPr>
        <p:spPr>
          <a:xfrm>
            <a:off x="3256701" y="359450"/>
            <a:ext cx="5087753" cy="769441"/>
          </a:xfrm>
          <a:prstGeom prst="rect">
            <a:avLst/>
          </a:prstGeom>
          <a:noFill/>
        </p:spPr>
        <p:txBody>
          <a:bodyPr wrap="square" rtlCol="0">
            <a:spAutoFit/>
          </a:bodyPr>
          <a:lstStyle>
            <a:defPPr>
              <a:defRPr lang="ko-KR"/>
            </a:defPPr>
            <a:lvl1pPr>
              <a:defRPr sz="4400" b="0" spc="-150">
                <a:latin typeface="+mj-lt"/>
              </a:defRPr>
            </a:lvl1pPr>
          </a:lstStyle>
          <a:p>
            <a:pPr algn="ctr"/>
            <a:r>
              <a:rPr lang="sr-Cyrl-RS" altLang="ko-KR" b="1" dirty="0">
                <a:solidFill>
                  <a:schemeClr val="accent1"/>
                </a:solidFill>
                <a:latin typeface="Times New Roman" panose="02020603050405020304" pitchFamily="18" charset="0"/>
                <a:cs typeface="Times New Roman" panose="02020603050405020304" pitchFamily="18" charset="0"/>
              </a:rPr>
              <a:t>Врсте девијација</a:t>
            </a:r>
            <a:endParaRPr lang="ko-KR" altLang="en-US" b="1" dirty="0">
              <a:solidFill>
                <a:schemeClr val="accent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800576" y="1939390"/>
            <a:ext cx="5522909" cy="3077766"/>
          </a:xfrm>
          <a:prstGeom prst="rect">
            <a:avLst/>
          </a:prstGeom>
          <a:noFill/>
        </p:spPr>
        <p:txBody>
          <a:bodyPr wrap="square" rtlCol="0">
            <a:spAutoFit/>
          </a:bodyPr>
          <a:lstStyle/>
          <a:p>
            <a:r>
              <a:rPr lang="sr-Cyrl-RS" sz="3200" dirty="0">
                <a:solidFill>
                  <a:schemeClr val="bg1"/>
                </a:solidFill>
                <a:latin typeface="Times New Roman" panose="02020603050405020304" pitchFamily="18" charset="0"/>
                <a:cs typeface="Times New Roman" panose="02020603050405020304" pitchFamily="18" charset="0"/>
              </a:rPr>
              <a:t>ПО ОБЛИКУ, ДЕЛЕ СЕ НА: </a:t>
            </a:r>
          </a:p>
          <a:p>
            <a:endParaRPr lang="sr-Cyrl-RS" dirty="0">
              <a:solidFill>
                <a:schemeClr val="bg1"/>
              </a:solidFill>
              <a:latin typeface="Times New Roman" panose="02020603050405020304" pitchFamily="18" charset="0"/>
              <a:cs typeface="Times New Roman" panose="02020603050405020304" pitchFamily="18" charset="0"/>
            </a:endParaRPr>
          </a:p>
          <a:p>
            <a:r>
              <a:rPr lang="sr-Latn-RS" dirty="0">
                <a:solidFill>
                  <a:schemeClr val="bg1"/>
                </a:solidFill>
                <a:latin typeface="Times New Roman" panose="02020603050405020304" pitchFamily="18" charset="0"/>
                <a:cs typeface="Times New Roman" panose="02020603050405020304" pitchFamily="18" charset="0"/>
              </a:rPr>
              <a:t>1</a:t>
            </a:r>
            <a:r>
              <a:rPr lang="sr-Latn-RS" sz="2400" dirty="0">
                <a:solidFill>
                  <a:schemeClr val="bg1"/>
                </a:solidFill>
                <a:latin typeface="Times New Roman" panose="02020603050405020304" pitchFamily="18" charset="0"/>
                <a:cs typeface="Times New Roman" panose="02020603050405020304" pitchFamily="18" charset="0"/>
              </a:rPr>
              <a:t>. </a:t>
            </a:r>
            <a:r>
              <a:rPr lang="sr-Cyrl-RS" sz="2400" dirty="0">
                <a:solidFill>
                  <a:schemeClr val="bg1"/>
                </a:solidFill>
                <a:latin typeface="Times New Roman" panose="02020603050405020304" pitchFamily="18" charset="0"/>
                <a:cs typeface="Times New Roman" panose="02020603050405020304" pitchFamily="18" charset="0"/>
              </a:rPr>
              <a:t>С ( лат. </a:t>
            </a:r>
            <a:r>
              <a:rPr lang="sr-Latn-RS" sz="2400" dirty="0">
                <a:solidFill>
                  <a:schemeClr val="bg1"/>
                </a:solidFill>
                <a:latin typeface="Times New Roman" panose="02020603050405020304" pitchFamily="18" charset="0"/>
                <a:cs typeface="Times New Roman" panose="02020603050405020304" pitchFamily="18" charset="0"/>
              </a:rPr>
              <a:t>S</a:t>
            </a:r>
            <a:r>
              <a:rPr lang="sr-Cyrl-RS" sz="2400" dirty="0">
                <a:solidFill>
                  <a:schemeClr val="bg1"/>
                </a:solidFill>
                <a:latin typeface="Times New Roman" panose="02020603050405020304" pitchFamily="18" charset="0"/>
                <a:cs typeface="Times New Roman" panose="02020603050405020304" pitchFamily="18" charset="0"/>
              </a:rPr>
              <a:t> ) - облик девијације</a:t>
            </a:r>
          </a:p>
          <a:p>
            <a:endParaRPr lang="sr-Cyrl-RS"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Девијација у облику слова С ( лат. </a:t>
            </a:r>
            <a:r>
              <a:rPr lang="sr-Latn-RS" sz="2400" dirty="0">
                <a:solidFill>
                  <a:schemeClr val="bg1"/>
                </a:solidFill>
                <a:latin typeface="Times New Roman" panose="02020603050405020304" pitchFamily="18" charset="0"/>
                <a:cs typeface="Times New Roman" panose="02020603050405020304" pitchFamily="18" charset="0"/>
              </a:rPr>
              <a:t>S</a:t>
            </a:r>
            <a:r>
              <a:rPr lang="ru-RU" sz="2400" dirty="0">
                <a:solidFill>
                  <a:schemeClr val="bg1"/>
                </a:solidFill>
                <a:latin typeface="Times New Roman" panose="02020603050405020304" pitchFamily="18" charset="0"/>
                <a:cs typeface="Times New Roman" panose="02020603050405020304" pitchFamily="18" charset="0"/>
              </a:rPr>
              <a:t> ) </a:t>
            </a:r>
            <a:r>
              <a:rPr lang="ru-RU" sz="2400" dirty="0">
                <a:latin typeface="Times New Roman" panose="02020603050405020304" pitchFamily="18" charset="0"/>
                <a:cs typeface="Times New Roman" panose="02020603050405020304" pitchFamily="18" charset="0"/>
              </a:rPr>
              <a:t>карактерише се двоструком кривином носног септума, што подсећа на облик латиничног слова С. </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371" y="1378293"/>
            <a:ext cx="4008013" cy="4411487"/>
          </a:xfrm>
          <a:prstGeom prst="rect">
            <a:avLst/>
          </a:prstGeom>
        </p:spPr>
      </p:pic>
      <p:sp>
        <p:nvSpPr>
          <p:cNvPr id="11" name="TextBox 10"/>
          <p:cNvSpPr txBox="1"/>
          <p:nvPr/>
        </p:nvSpPr>
        <p:spPr>
          <a:xfrm>
            <a:off x="851371" y="5854515"/>
            <a:ext cx="3815388" cy="646331"/>
          </a:xfrm>
          <a:prstGeom prst="rect">
            <a:avLst/>
          </a:prstGeom>
          <a:noFill/>
        </p:spPr>
        <p:txBody>
          <a:bodyPr wrap="square" rtlCol="0">
            <a:spAutoFit/>
          </a:bodyPr>
          <a:lstStyle/>
          <a:p>
            <a:pPr algn="ctr"/>
            <a:r>
              <a:rPr lang="sr-Cyrl-RS" b="1" dirty="0">
                <a:latin typeface="Times New Roman" panose="02020603050405020304" pitchFamily="18" charset="0"/>
                <a:cs typeface="Times New Roman" panose="02020603050405020304" pitchFamily="18" charset="0"/>
              </a:rPr>
              <a:t>Приказ С девијације носа на скенеру</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70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down)">
                                      <p:cBhvr>
                                        <p:cTn id="25" dur="580">
                                          <p:stCondLst>
                                            <p:cond delay="0"/>
                                          </p:stCondLst>
                                        </p:cTn>
                                        <p:tgtEl>
                                          <p:spTgt spid="13">
                                            <p:txEl>
                                              <p:pRg st="0" end="0"/>
                                            </p:txEl>
                                          </p:spTgt>
                                        </p:tgtEl>
                                      </p:cBhvr>
                                    </p:animEffect>
                                    <p:anim calcmode="lin" valueType="num">
                                      <p:cBhvr>
                                        <p:cTn id="26"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xEl>
                                              <p:pRg st="0" end="0"/>
                                            </p:txEl>
                                          </p:spTgt>
                                        </p:tgtEl>
                                      </p:cBhvr>
                                      <p:to x="100000" y="60000"/>
                                    </p:animScale>
                                    <p:animScale>
                                      <p:cBhvr>
                                        <p:cTn id="32" dur="166" decel="50000">
                                          <p:stCondLst>
                                            <p:cond delay="676"/>
                                          </p:stCondLst>
                                        </p:cTn>
                                        <p:tgtEl>
                                          <p:spTgt spid="13">
                                            <p:txEl>
                                              <p:pRg st="0" end="0"/>
                                            </p:txEl>
                                          </p:spTgt>
                                        </p:tgtEl>
                                      </p:cBhvr>
                                      <p:to x="100000" y="100000"/>
                                    </p:animScale>
                                    <p:animScale>
                                      <p:cBhvr>
                                        <p:cTn id="33" dur="26">
                                          <p:stCondLst>
                                            <p:cond delay="1312"/>
                                          </p:stCondLst>
                                        </p:cTn>
                                        <p:tgtEl>
                                          <p:spTgt spid="13">
                                            <p:txEl>
                                              <p:pRg st="0" end="0"/>
                                            </p:txEl>
                                          </p:spTgt>
                                        </p:tgtEl>
                                      </p:cBhvr>
                                      <p:to x="100000" y="80000"/>
                                    </p:animScale>
                                    <p:animScale>
                                      <p:cBhvr>
                                        <p:cTn id="34" dur="166" decel="50000">
                                          <p:stCondLst>
                                            <p:cond delay="1338"/>
                                          </p:stCondLst>
                                        </p:cTn>
                                        <p:tgtEl>
                                          <p:spTgt spid="13">
                                            <p:txEl>
                                              <p:pRg st="0" end="0"/>
                                            </p:txEl>
                                          </p:spTgt>
                                        </p:tgtEl>
                                      </p:cBhvr>
                                      <p:to x="100000" y="100000"/>
                                    </p:animScale>
                                    <p:animScale>
                                      <p:cBhvr>
                                        <p:cTn id="35" dur="26">
                                          <p:stCondLst>
                                            <p:cond delay="1642"/>
                                          </p:stCondLst>
                                        </p:cTn>
                                        <p:tgtEl>
                                          <p:spTgt spid="13">
                                            <p:txEl>
                                              <p:pRg st="0" end="0"/>
                                            </p:txEl>
                                          </p:spTgt>
                                        </p:tgtEl>
                                      </p:cBhvr>
                                      <p:to x="100000" y="90000"/>
                                    </p:animScale>
                                    <p:animScale>
                                      <p:cBhvr>
                                        <p:cTn id="36" dur="166" decel="50000">
                                          <p:stCondLst>
                                            <p:cond delay="1668"/>
                                          </p:stCondLst>
                                        </p:cTn>
                                        <p:tgtEl>
                                          <p:spTgt spid="13">
                                            <p:txEl>
                                              <p:pRg st="0" end="0"/>
                                            </p:txEl>
                                          </p:spTgt>
                                        </p:tgtEl>
                                      </p:cBhvr>
                                      <p:to x="100000" y="100000"/>
                                    </p:animScale>
                                    <p:animScale>
                                      <p:cBhvr>
                                        <p:cTn id="37" dur="26">
                                          <p:stCondLst>
                                            <p:cond delay="1808"/>
                                          </p:stCondLst>
                                        </p:cTn>
                                        <p:tgtEl>
                                          <p:spTgt spid="13">
                                            <p:txEl>
                                              <p:pRg st="0" end="0"/>
                                            </p:txEl>
                                          </p:spTgt>
                                        </p:tgtEl>
                                      </p:cBhvr>
                                      <p:to x="100000" y="95000"/>
                                    </p:animScale>
                                    <p:animScale>
                                      <p:cBhvr>
                                        <p:cTn id="38" dur="166" decel="50000">
                                          <p:stCondLst>
                                            <p:cond delay="1834"/>
                                          </p:stCondLst>
                                        </p:cTn>
                                        <p:tgtEl>
                                          <p:spTgt spid="13">
                                            <p:txEl>
                                              <p:pRg st="0" end="0"/>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wipe(down)">
                                      <p:cBhvr>
                                        <p:cTn id="41" dur="580">
                                          <p:stCondLst>
                                            <p:cond delay="0"/>
                                          </p:stCondLst>
                                        </p:cTn>
                                        <p:tgtEl>
                                          <p:spTgt spid="13">
                                            <p:txEl>
                                              <p:pRg st="2" end="2"/>
                                            </p:txEl>
                                          </p:spTgt>
                                        </p:tgtEl>
                                      </p:cBhvr>
                                    </p:animEffect>
                                    <p:anim calcmode="lin" valueType="num">
                                      <p:cBhvr>
                                        <p:cTn id="42" dur="1822" tmFilter="0,0; 0.14,0.36; 0.43,0.73; 0.71,0.91; 1.0,1.0">
                                          <p:stCondLst>
                                            <p:cond delay="0"/>
                                          </p:stCondLst>
                                        </p:cTn>
                                        <p:tgtEl>
                                          <p:spTgt spid="1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xEl>
                                              <p:pRg st="2" end="2"/>
                                            </p:txEl>
                                          </p:spTgt>
                                        </p:tgtEl>
                                      </p:cBhvr>
                                      <p:to x="100000" y="60000"/>
                                    </p:animScale>
                                    <p:animScale>
                                      <p:cBhvr>
                                        <p:cTn id="48" dur="166" decel="50000">
                                          <p:stCondLst>
                                            <p:cond delay="676"/>
                                          </p:stCondLst>
                                        </p:cTn>
                                        <p:tgtEl>
                                          <p:spTgt spid="13">
                                            <p:txEl>
                                              <p:pRg st="2" end="2"/>
                                            </p:txEl>
                                          </p:spTgt>
                                        </p:tgtEl>
                                      </p:cBhvr>
                                      <p:to x="100000" y="100000"/>
                                    </p:animScale>
                                    <p:animScale>
                                      <p:cBhvr>
                                        <p:cTn id="49" dur="26">
                                          <p:stCondLst>
                                            <p:cond delay="1312"/>
                                          </p:stCondLst>
                                        </p:cTn>
                                        <p:tgtEl>
                                          <p:spTgt spid="13">
                                            <p:txEl>
                                              <p:pRg st="2" end="2"/>
                                            </p:txEl>
                                          </p:spTgt>
                                        </p:tgtEl>
                                      </p:cBhvr>
                                      <p:to x="100000" y="80000"/>
                                    </p:animScale>
                                    <p:animScale>
                                      <p:cBhvr>
                                        <p:cTn id="50" dur="166" decel="50000">
                                          <p:stCondLst>
                                            <p:cond delay="1338"/>
                                          </p:stCondLst>
                                        </p:cTn>
                                        <p:tgtEl>
                                          <p:spTgt spid="13">
                                            <p:txEl>
                                              <p:pRg st="2" end="2"/>
                                            </p:txEl>
                                          </p:spTgt>
                                        </p:tgtEl>
                                      </p:cBhvr>
                                      <p:to x="100000" y="100000"/>
                                    </p:animScale>
                                    <p:animScale>
                                      <p:cBhvr>
                                        <p:cTn id="51" dur="26">
                                          <p:stCondLst>
                                            <p:cond delay="1642"/>
                                          </p:stCondLst>
                                        </p:cTn>
                                        <p:tgtEl>
                                          <p:spTgt spid="13">
                                            <p:txEl>
                                              <p:pRg st="2" end="2"/>
                                            </p:txEl>
                                          </p:spTgt>
                                        </p:tgtEl>
                                      </p:cBhvr>
                                      <p:to x="100000" y="90000"/>
                                    </p:animScale>
                                    <p:animScale>
                                      <p:cBhvr>
                                        <p:cTn id="52" dur="166" decel="50000">
                                          <p:stCondLst>
                                            <p:cond delay="1668"/>
                                          </p:stCondLst>
                                        </p:cTn>
                                        <p:tgtEl>
                                          <p:spTgt spid="13">
                                            <p:txEl>
                                              <p:pRg st="2" end="2"/>
                                            </p:txEl>
                                          </p:spTgt>
                                        </p:tgtEl>
                                      </p:cBhvr>
                                      <p:to x="100000" y="100000"/>
                                    </p:animScale>
                                    <p:animScale>
                                      <p:cBhvr>
                                        <p:cTn id="53" dur="26">
                                          <p:stCondLst>
                                            <p:cond delay="1808"/>
                                          </p:stCondLst>
                                        </p:cTn>
                                        <p:tgtEl>
                                          <p:spTgt spid="13">
                                            <p:txEl>
                                              <p:pRg st="2" end="2"/>
                                            </p:txEl>
                                          </p:spTgt>
                                        </p:tgtEl>
                                      </p:cBhvr>
                                      <p:to x="100000" y="95000"/>
                                    </p:animScale>
                                    <p:animScale>
                                      <p:cBhvr>
                                        <p:cTn id="54" dur="166" decel="50000">
                                          <p:stCondLst>
                                            <p:cond delay="1834"/>
                                          </p:stCondLst>
                                        </p:cTn>
                                        <p:tgtEl>
                                          <p:spTgt spid="13">
                                            <p:txEl>
                                              <p:pRg st="2" end="2"/>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3">
                                            <p:txEl>
                                              <p:pRg st="4" end="4"/>
                                            </p:txEl>
                                          </p:spTgt>
                                        </p:tgtEl>
                                        <p:attrNameLst>
                                          <p:attrName>style.visibility</p:attrName>
                                        </p:attrNameLst>
                                      </p:cBhvr>
                                      <p:to>
                                        <p:strVal val="visible"/>
                                      </p:to>
                                    </p:set>
                                    <p:animEffect transition="in" filter="wipe(down)">
                                      <p:cBhvr>
                                        <p:cTn id="57" dur="580">
                                          <p:stCondLst>
                                            <p:cond delay="0"/>
                                          </p:stCondLst>
                                        </p:cTn>
                                        <p:tgtEl>
                                          <p:spTgt spid="13">
                                            <p:txEl>
                                              <p:pRg st="4" end="4"/>
                                            </p:txEl>
                                          </p:spTgt>
                                        </p:tgtEl>
                                      </p:cBhvr>
                                    </p:animEffect>
                                    <p:anim calcmode="lin" valueType="num">
                                      <p:cBhvr>
                                        <p:cTn id="58" dur="1822" tmFilter="0,0; 0.14,0.36; 0.43,0.73; 0.71,0.91; 1.0,1.0">
                                          <p:stCondLst>
                                            <p:cond delay="0"/>
                                          </p:stCondLst>
                                        </p:cTn>
                                        <p:tgtEl>
                                          <p:spTgt spid="13">
                                            <p:txEl>
                                              <p:pRg st="4" end="4"/>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3">
                                            <p:txEl>
                                              <p:pRg st="4" end="4"/>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3">
                                            <p:txEl>
                                              <p:pRg st="4" end="4"/>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3">
                                            <p:txEl>
                                              <p:pRg st="4" end="4"/>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3">
                                            <p:txEl>
                                              <p:pRg st="4" end="4"/>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3">
                                            <p:txEl>
                                              <p:pRg st="4" end="4"/>
                                            </p:txEl>
                                          </p:spTgt>
                                        </p:tgtEl>
                                      </p:cBhvr>
                                      <p:to x="100000" y="60000"/>
                                    </p:animScale>
                                    <p:animScale>
                                      <p:cBhvr>
                                        <p:cTn id="64" dur="166" decel="50000">
                                          <p:stCondLst>
                                            <p:cond delay="676"/>
                                          </p:stCondLst>
                                        </p:cTn>
                                        <p:tgtEl>
                                          <p:spTgt spid="13">
                                            <p:txEl>
                                              <p:pRg st="4" end="4"/>
                                            </p:txEl>
                                          </p:spTgt>
                                        </p:tgtEl>
                                      </p:cBhvr>
                                      <p:to x="100000" y="100000"/>
                                    </p:animScale>
                                    <p:animScale>
                                      <p:cBhvr>
                                        <p:cTn id="65" dur="26">
                                          <p:stCondLst>
                                            <p:cond delay="1312"/>
                                          </p:stCondLst>
                                        </p:cTn>
                                        <p:tgtEl>
                                          <p:spTgt spid="13">
                                            <p:txEl>
                                              <p:pRg st="4" end="4"/>
                                            </p:txEl>
                                          </p:spTgt>
                                        </p:tgtEl>
                                      </p:cBhvr>
                                      <p:to x="100000" y="80000"/>
                                    </p:animScale>
                                    <p:animScale>
                                      <p:cBhvr>
                                        <p:cTn id="66" dur="166" decel="50000">
                                          <p:stCondLst>
                                            <p:cond delay="1338"/>
                                          </p:stCondLst>
                                        </p:cTn>
                                        <p:tgtEl>
                                          <p:spTgt spid="13">
                                            <p:txEl>
                                              <p:pRg st="4" end="4"/>
                                            </p:txEl>
                                          </p:spTgt>
                                        </p:tgtEl>
                                      </p:cBhvr>
                                      <p:to x="100000" y="100000"/>
                                    </p:animScale>
                                    <p:animScale>
                                      <p:cBhvr>
                                        <p:cTn id="67" dur="26">
                                          <p:stCondLst>
                                            <p:cond delay="1642"/>
                                          </p:stCondLst>
                                        </p:cTn>
                                        <p:tgtEl>
                                          <p:spTgt spid="13">
                                            <p:txEl>
                                              <p:pRg st="4" end="4"/>
                                            </p:txEl>
                                          </p:spTgt>
                                        </p:tgtEl>
                                      </p:cBhvr>
                                      <p:to x="100000" y="90000"/>
                                    </p:animScale>
                                    <p:animScale>
                                      <p:cBhvr>
                                        <p:cTn id="68" dur="166" decel="50000">
                                          <p:stCondLst>
                                            <p:cond delay="1668"/>
                                          </p:stCondLst>
                                        </p:cTn>
                                        <p:tgtEl>
                                          <p:spTgt spid="13">
                                            <p:txEl>
                                              <p:pRg st="4" end="4"/>
                                            </p:txEl>
                                          </p:spTgt>
                                        </p:tgtEl>
                                      </p:cBhvr>
                                      <p:to x="100000" y="100000"/>
                                    </p:animScale>
                                    <p:animScale>
                                      <p:cBhvr>
                                        <p:cTn id="69" dur="26">
                                          <p:stCondLst>
                                            <p:cond delay="1808"/>
                                          </p:stCondLst>
                                        </p:cTn>
                                        <p:tgtEl>
                                          <p:spTgt spid="13">
                                            <p:txEl>
                                              <p:pRg st="4" end="4"/>
                                            </p:txEl>
                                          </p:spTgt>
                                        </p:tgtEl>
                                      </p:cBhvr>
                                      <p:to x="100000" y="95000"/>
                                    </p:animScale>
                                    <p:animScale>
                                      <p:cBhvr>
                                        <p:cTn id="70" dur="166" decel="50000">
                                          <p:stCondLst>
                                            <p:cond delay="1834"/>
                                          </p:stCondLst>
                                        </p:cTn>
                                        <p:tgtEl>
                                          <p:spTgt spid="1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3" y="-4155167"/>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13" name="TextBox 12"/>
          <p:cNvSpPr txBox="1"/>
          <p:nvPr/>
        </p:nvSpPr>
        <p:spPr>
          <a:xfrm>
            <a:off x="747931" y="832837"/>
            <a:ext cx="10147828" cy="2215991"/>
          </a:xfrm>
          <a:prstGeom prst="rect">
            <a:avLst/>
          </a:prstGeom>
          <a:noFill/>
        </p:spPr>
        <p:txBody>
          <a:bodyPr wrap="square" rtlCol="0">
            <a:spAutoFit/>
          </a:bodyPr>
          <a:lstStyle/>
          <a:p>
            <a:r>
              <a:rPr lang="ru-RU" sz="2000" dirty="0">
                <a:solidFill>
                  <a:schemeClr val="bg1"/>
                </a:solidFill>
                <a:latin typeface="Times New Roman" panose="02020603050405020304" pitchFamily="18" charset="0"/>
                <a:cs typeface="Times New Roman" panose="02020603050405020304" pitchFamily="18" charset="0"/>
              </a:rPr>
              <a:t>Ова врста девијације често узрокује опструкцију протока ваздуха на обе стране носа, што може значајно утицати на дисање и изазвати симптоме попут хроничног запушења, отежаног дисања, осећаја притиска у синусима и честих инфекција носа. </a:t>
            </a:r>
          </a:p>
          <a:p>
            <a:endParaRPr lang="ru-RU"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Поред тога, особе са С ( лат. </a:t>
            </a:r>
            <a:r>
              <a:rPr lang="sr-Latn-RS" sz="2000" dirty="0">
                <a:solidFill>
                  <a:schemeClr val="bg1"/>
                </a:solidFill>
                <a:latin typeface="Times New Roman" panose="02020603050405020304" pitchFamily="18" charset="0"/>
                <a:cs typeface="Times New Roman" panose="02020603050405020304" pitchFamily="18" charset="0"/>
              </a:rPr>
              <a:t>S ) </a:t>
            </a:r>
            <a:r>
              <a:rPr lang="ru-RU" sz="2000" dirty="0">
                <a:solidFill>
                  <a:schemeClr val="bg1"/>
                </a:solidFill>
                <a:latin typeface="Times New Roman" panose="02020603050405020304" pitchFamily="18" charset="0"/>
                <a:cs typeface="Times New Roman" panose="02020603050405020304" pitchFamily="18" charset="0"/>
              </a:rPr>
              <a:t>-обликом девијације могу доживети појачано хркање, па чак и апнеју током сна. </a:t>
            </a:r>
            <a:endParaRPr lang="sr-Cyrl-RS" sz="2000"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48928" t="14476" r="24865" b="2285"/>
          <a:stretch/>
        </p:blipFill>
        <p:spPr>
          <a:xfrm>
            <a:off x="4493623" y="3448594"/>
            <a:ext cx="2129247" cy="3187338"/>
          </a:xfrm>
          <a:prstGeom prst="rect">
            <a:avLst/>
          </a:prstGeom>
        </p:spPr>
      </p:pic>
    </p:spTree>
    <p:extLst>
      <p:ext uri="{BB962C8B-B14F-4D97-AF65-F5344CB8AC3E}">
        <p14:creationId xmlns:p14="http://schemas.microsoft.com/office/powerpoint/2010/main" val="2442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80">
                                          <p:stCondLst>
                                            <p:cond delay="0"/>
                                          </p:stCondLst>
                                        </p:cTn>
                                        <p:tgtEl>
                                          <p:spTgt spid="13">
                                            <p:txEl>
                                              <p:pRg st="0" end="0"/>
                                            </p:txEl>
                                          </p:spTgt>
                                        </p:tgtEl>
                                      </p:cBhvr>
                                    </p:animEffect>
                                    <p:anim calcmode="lin" valueType="num">
                                      <p:cBhvr>
                                        <p:cTn id="8"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xEl>
                                              <p:pRg st="0" end="0"/>
                                            </p:txEl>
                                          </p:spTgt>
                                        </p:tgtEl>
                                      </p:cBhvr>
                                      <p:to x="100000" y="60000"/>
                                    </p:animScale>
                                    <p:animScale>
                                      <p:cBhvr>
                                        <p:cTn id="14" dur="166" decel="50000">
                                          <p:stCondLst>
                                            <p:cond delay="676"/>
                                          </p:stCondLst>
                                        </p:cTn>
                                        <p:tgtEl>
                                          <p:spTgt spid="13">
                                            <p:txEl>
                                              <p:pRg st="0" end="0"/>
                                            </p:txEl>
                                          </p:spTgt>
                                        </p:tgtEl>
                                      </p:cBhvr>
                                      <p:to x="100000" y="100000"/>
                                    </p:animScale>
                                    <p:animScale>
                                      <p:cBhvr>
                                        <p:cTn id="15" dur="26">
                                          <p:stCondLst>
                                            <p:cond delay="1312"/>
                                          </p:stCondLst>
                                        </p:cTn>
                                        <p:tgtEl>
                                          <p:spTgt spid="13">
                                            <p:txEl>
                                              <p:pRg st="0" end="0"/>
                                            </p:txEl>
                                          </p:spTgt>
                                        </p:tgtEl>
                                      </p:cBhvr>
                                      <p:to x="100000" y="80000"/>
                                    </p:animScale>
                                    <p:animScale>
                                      <p:cBhvr>
                                        <p:cTn id="16" dur="166" decel="50000">
                                          <p:stCondLst>
                                            <p:cond delay="1338"/>
                                          </p:stCondLst>
                                        </p:cTn>
                                        <p:tgtEl>
                                          <p:spTgt spid="13">
                                            <p:txEl>
                                              <p:pRg st="0" end="0"/>
                                            </p:txEl>
                                          </p:spTgt>
                                        </p:tgtEl>
                                      </p:cBhvr>
                                      <p:to x="100000" y="100000"/>
                                    </p:animScale>
                                    <p:animScale>
                                      <p:cBhvr>
                                        <p:cTn id="17" dur="26">
                                          <p:stCondLst>
                                            <p:cond delay="1642"/>
                                          </p:stCondLst>
                                        </p:cTn>
                                        <p:tgtEl>
                                          <p:spTgt spid="13">
                                            <p:txEl>
                                              <p:pRg st="0" end="0"/>
                                            </p:txEl>
                                          </p:spTgt>
                                        </p:tgtEl>
                                      </p:cBhvr>
                                      <p:to x="100000" y="90000"/>
                                    </p:animScale>
                                    <p:animScale>
                                      <p:cBhvr>
                                        <p:cTn id="18" dur="166" decel="50000">
                                          <p:stCondLst>
                                            <p:cond delay="1668"/>
                                          </p:stCondLst>
                                        </p:cTn>
                                        <p:tgtEl>
                                          <p:spTgt spid="13">
                                            <p:txEl>
                                              <p:pRg st="0" end="0"/>
                                            </p:txEl>
                                          </p:spTgt>
                                        </p:tgtEl>
                                      </p:cBhvr>
                                      <p:to x="100000" y="100000"/>
                                    </p:animScale>
                                    <p:animScale>
                                      <p:cBhvr>
                                        <p:cTn id="19" dur="26">
                                          <p:stCondLst>
                                            <p:cond delay="1808"/>
                                          </p:stCondLst>
                                        </p:cTn>
                                        <p:tgtEl>
                                          <p:spTgt spid="13">
                                            <p:txEl>
                                              <p:pRg st="0" end="0"/>
                                            </p:txEl>
                                          </p:spTgt>
                                        </p:tgtEl>
                                      </p:cBhvr>
                                      <p:to x="100000" y="95000"/>
                                    </p:animScale>
                                    <p:animScale>
                                      <p:cBhvr>
                                        <p:cTn id="20" dur="166" decel="50000">
                                          <p:stCondLst>
                                            <p:cond delay="1834"/>
                                          </p:stCondLst>
                                        </p:cTn>
                                        <p:tgtEl>
                                          <p:spTgt spid="1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down)">
                                      <p:cBhvr>
                                        <p:cTn id="23" dur="580">
                                          <p:stCondLst>
                                            <p:cond delay="0"/>
                                          </p:stCondLst>
                                        </p:cTn>
                                        <p:tgtEl>
                                          <p:spTgt spid="13">
                                            <p:txEl>
                                              <p:pRg st="2" end="2"/>
                                            </p:txEl>
                                          </p:spTgt>
                                        </p:tgtEl>
                                      </p:cBhvr>
                                    </p:animEffect>
                                    <p:anim calcmode="lin" valueType="num">
                                      <p:cBhvr>
                                        <p:cTn id="24" dur="1822" tmFilter="0,0; 0.14,0.36; 0.43,0.73; 0.71,0.91; 1.0,1.0">
                                          <p:stCondLst>
                                            <p:cond delay="0"/>
                                          </p:stCondLst>
                                        </p:cTn>
                                        <p:tgtEl>
                                          <p:spTgt spid="1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xEl>
                                              <p:pRg st="2" end="2"/>
                                            </p:txEl>
                                          </p:spTgt>
                                        </p:tgtEl>
                                      </p:cBhvr>
                                      <p:to x="100000" y="60000"/>
                                    </p:animScale>
                                    <p:animScale>
                                      <p:cBhvr>
                                        <p:cTn id="30" dur="166" decel="50000">
                                          <p:stCondLst>
                                            <p:cond delay="676"/>
                                          </p:stCondLst>
                                        </p:cTn>
                                        <p:tgtEl>
                                          <p:spTgt spid="13">
                                            <p:txEl>
                                              <p:pRg st="2" end="2"/>
                                            </p:txEl>
                                          </p:spTgt>
                                        </p:tgtEl>
                                      </p:cBhvr>
                                      <p:to x="100000" y="100000"/>
                                    </p:animScale>
                                    <p:animScale>
                                      <p:cBhvr>
                                        <p:cTn id="31" dur="26">
                                          <p:stCondLst>
                                            <p:cond delay="1312"/>
                                          </p:stCondLst>
                                        </p:cTn>
                                        <p:tgtEl>
                                          <p:spTgt spid="13">
                                            <p:txEl>
                                              <p:pRg st="2" end="2"/>
                                            </p:txEl>
                                          </p:spTgt>
                                        </p:tgtEl>
                                      </p:cBhvr>
                                      <p:to x="100000" y="80000"/>
                                    </p:animScale>
                                    <p:animScale>
                                      <p:cBhvr>
                                        <p:cTn id="32" dur="166" decel="50000">
                                          <p:stCondLst>
                                            <p:cond delay="1338"/>
                                          </p:stCondLst>
                                        </p:cTn>
                                        <p:tgtEl>
                                          <p:spTgt spid="13">
                                            <p:txEl>
                                              <p:pRg st="2" end="2"/>
                                            </p:txEl>
                                          </p:spTgt>
                                        </p:tgtEl>
                                      </p:cBhvr>
                                      <p:to x="100000" y="100000"/>
                                    </p:animScale>
                                    <p:animScale>
                                      <p:cBhvr>
                                        <p:cTn id="33" dur="26">
                                          <p:stCondLst>
                                            <p:cond delay="1642"/>
                                          </p:stCondLst>
                                        </p:cTn>
                                        <p:tgtEl>
                                          <p:spTgt spid="13">
                                            <p:txEl>
                                              <p:pRg st="2" end="2"/>
                                            </p:txEl>
                                          </p:spTgt>
                                        </p:tgtEl>
                                      </p:cBhvr>
                                      <p:to x="100000" y="90000"/>
                                    </p:animScale>
                                    <p:animScale>
                                      <p:cBhvr>
                                        <p:cTn id="34" dur="166" decel="50000">
                                          <p:stCondLst>
                                            <p:cond delay="1668"/>
                                          </p:stCondLst>
                                        </p:cTn>
                                        <p:tgtEl>
                                          <p:spTgt spid="13">
                                            <p:txEl>
                                              <p:pRg st="2" end="2"/>
                                            </p:txEl>
                                          </p:spTgt>
                                        </p:tgtEl>
                                      </p:cBhvr>
                                      <p:to x="100000" y="100000"/>
                                    </p:animScale>
                                    <p:animScale>
                                      <p:cBhvr>
                                        <p:cTn id="35" dur="26">
                                          <p:stCondLst>
                                            <p:cond delay="1808"/>
                                          </p:stCondLst>
                                        </p:cTn>
                                        <p:tgtEl>
                                          <p:spTgt spid="13">
                                            <p:txEl>
                                              <p:pRg st="2" end="2"/>
                                            </p:txEl>
                                          </p:spTgt>
                                        </p:tgtEl>
                                      </p:cBhvr>
                                      <p:to x="100000" y="95000"/>
                                    </p:animScale>
                                    <p:animScale>
                                      <p:cBhvr>
                                        <p:cTn id="36" dur="166" decel="50000">
                                          <p:stCondLst>
                                            <p:cond delay="1834"/>
                                          </p:stCondLst>
                                        </p:cTn>
                                        <p:tgtEl>
                                          <p:spTgt spid="1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575314" y="1499650"/>
            <a:ext cx="5473337" cy="3447098"/>
          </a:xfrm>
          <a:prstGeom prst="rect">
            <a:avLst/>
          </a:prstGeom>
          <a:noFill/>
        </p:spPr>
        <p:txBody>
          <a:bodyPr wrap="square" rtlCol="0">
            <a:spAutoFit/>
          </a:bodyPr>
          <a:lstStyle/>
          <a:p>
            <a:r>
              <a:rPr lang="ru-RU" sz="2000" dirty="0">
                <a:solidFill>
                  <a:schemeClr val="bg1"/>
                </a:solidFill>
                <a:latin typeface="Times New Roman" panose="02020603050405020304" pitchFamily="18" charset="0"/>
                <a:cs typeface="Times New Roman" panose="02020603050405020304" pitchFamily="18" charset="0"/>
              </a:rPr>
              <a:t>2. Ц</a:t>
            </a:r>
            <a:r>
              <a:rPr lang="sr-Latn-RS" sz="2000" dirty="0">
                <a:solidFill>
                  <a:schemeClr val="bg1"/>
                </a:solidFill>
                <a:latin typeface="Times New Roman" panose="02020603050405020304" pitchFamily="18" charset="0"/>
                <a:cs typeface="Times New Roman" panose="02020603050405020304" pitchFamily="18" charset="0"/>
              </a:rPr>
              <a:t> </a:t>
            </a:r>
            <a:r>
              <a:rPr lang="sr-Cyrl-RS" sz="2000" dirty="0">
                <a:solidFill>
                  <a:schemeClr val="bg1"/>
                </a:solidFill>
                <a:latin typeface="Times New Roman" panose="02020603050405020304" pitchFamily="18" charset="0"/>
                <a:cs typeface="Times New Roman" panose="02020603050405020304" pitchFamily="18" charset="0"/>
              </a:rPr>
              <a:t>( лат. </a:t>
            </a:r>
            <a:r>
              <a:rPr lang="sr-Latn-RS" sz="2000" dirty="0">
                <a:solidFill>
                  <a:schemeClr val="bg1"/>
                </a:solidFill>
                <a:latin typeface="Times New Roman" panose="02020603050405020304" pitchFamily="18" charset="0"/>
                <a:cs typeface="Times New Roman" panose="02020603050405020304" pitchFamily="18" charset="0"/>
              </a:rPr>
              <a:t>C ) </a:t>
            </a:r>
            <a:r>
              <a:rPr lang="ru-RU" sz="2000" dirty="0">
                <a:solidFill>
                  <a:schemeClr val="bg1"/>
                </a:solidFill>
                <a:latin typeface="Times New Roman" panose="02020603050405020304" pitchFamily="18" charset="0"/>
                <a:cs typeface="Times New Roman" panose="02020603050405020304" pitchFamily="18" charset="0"/>
              </a:rPr>
              <a:t>- облик девијације</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Девијација у облику слова Ц</a:t>
            </a:r>
            <a:r>
              <a:rPr lang="sr-Cyrl-RS" sz="2000" dirty="0">
                <a:solidFill>
                  <a:schemeClr val="bg1"/>
                </a:solidFill>
                <a:latin typeface="Times New Roman" panose="02020603050405020304" pitchFamily="18" charset="0"/>
                <a:cs typeface="Times New Roman" panose="02020603050405020304" pitchFamily="18" charset="0"/>
              </a:rPr>
              <a:t> ( лат. С )</a:t>
            </a:r>
            <a:r>
              <a:rPr lang="ru-RU" sz="2000" dirty="0">
                <a:solidFill>
                  <a:schemeClr val="bg1"/>
                </a:solidFill>
                <a:latin typeface="Times New Roman" panose="02020603050405020304" pitchFamily="18" charset="0"/>
                <a:cs typeface="Times New Roman" panose="02020603050405020304" pitchFamily="18" charset="0"/>
              </a:rPr>
              <a:t> карактерише се једном, наглашеном кривином септума, стварајући облик слова „</a:t>
            </a:r>
            <a:r>
              <a:rPr lang="sr-Latn-RS" sz="2000" dirty="0">
                <a:solidFill>
                  <a:schemeClr val="bg1"/>
                </a:solidFill>
                <a:latin typeface="Times New Roman" panose="02020603050405020304" pitchFamily="18" charset="0"/>
                <a:cs typeface="Times New Roman" panose="02020603050405020304" pitchFamily="18" charset="0"/>
              </a:rPr>
              <a:t>C</a:t>
            </a:r>
            <a:r>
              <a:rPr lang="ru-RU" sz="2000" dirty="0">
                <a:solidFill>
                  <a:schemeClr val="bg1"/>
                </a:solidFill>
                <a:latin typeface="Times New Roman" panose="02020603050405020304" pitchFamily="18" charset="0"/>
                <a:cs typeface="Times New Roman" panose="02020603050405020304" pitchFamily="18" charset="0"/>
              </a:rPr>
              <a:t>“.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Ова врста девијације обично узрокује опструкцију на једној страни носног канала, што може довести до зачепљења и отежаног дисања на тој страни.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pic>
        <p:nvPicPr>
          <p:cNvPr id="7" name="Picture 6"/>
          <p:cNvPicPr>
            <a:picLocks noChangeAspect="1"/>
          </p:cNvPicPr>
          <p:nvPr/>
        </p:nvPicPr>
        <p:blipFill rotWithShape="1">
          <a:blip r:embed="rId2"/>
          <a:srcRect l="26982" r="33489" b="54004"/>
          <a:stretch/>
        </p:blipFill>
        <p:spPr>
          <a:xfrm>
            <a:off x="6753499" y="1332413"/>
            <a:ext cx="4937760" cy="3589323"/>
          </a:xfrm>
          <a:prstGeom prst="rect">
            <a:avLst/>
          </a:prstGeom>
        </p:spPr>
      </p:pic>
      <p:sp>
        <p:nvSpPr>
          <p:cNvPr id="12" name="TextBox 11"/>
          <p:cNvSpPr txBox="1"/>
          <p:nvPr/>
        </p:nvSpPr>
        <p:spPr>
          <a:xfrm>
            <a:off x="7315203" y="5131918"/>
            <a:ext cx="4506684" cy="369332"/>
          </a:xfrm>
          <a:prstGeom prst="rect">
            <a:avLst/>
          </a:prstGeom>
          <a:noFill/>
        </p:spPr>
        <p:txBody>
          <a:bodyPr wrap="square" rtlCol="0">
            <a:spAutoFit/>
          </a:bodyPr>
          <a:lstStyle/>
          <a:p>
            <a:r>
              <a:rPr lang="sr-Cyrl-RS" b="1" dirty="0">
                <a:solidFill>
                  <a:schemeClr val="bg1"/>
                </a:solidFill>
                <a:latin typeface="Times New Roman" panose="02020603050405020304" pitchFamily="18" charset="0"/>
                <a:cs typeface="Times New Roman" panose="02020603050405020304" pitchFamily="18" charset="0"/>
              </a:rPr>
              <a:t>Ц облик девијације носа на скенеру</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50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783772" y="4114863"/>
            <a:ext cx="11011989" cy="2246769"/>
          </a:xfrm>
          <a:prstGeom prst="rect">
            <a:avLst/>
          </a:prstGeom>
          <a:noFill/>
        </p:spPr>
        <p:txBody>
          <a:bodyPr wrap="square" rtlCol="0">
            <a:spAutoFit/>
          </a:bodyPr>
          <a:lstStyle/>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Људи са овом врстом девијације често имају осећај константно запушеног носа на захваћеној страни, што може изазвати дисање на уста, посебно током спавања. Овај проблем може да изазове хркање и поремећај сна, што временом утиче на квалитет живота и енергију током дана. </a:t>
            </a:r>
          </a:p>
          <a:p>
            <a:endParaRPr lang="ru-RU"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Поред тога, Ц</a:t>
            </a:r>
            <a:r>
              <a:rPr lang="sr-Latn-RS" sz="2000" dirty="0">
                <a:solidFill>
                  <a:schemeClr val="bg1"/>
                </a:solidFill>
                <a:latin typeface="Times New Roman" panose="02020603050405020304" pitchFamily="18" charset="0"/>
                <a:cs typeface="Times New Roman" panose="02020603050405020304" pitchFamily="18" charset="0"/>
              </a:rPr>
              <a:t> </a:t>
            </a:r>
            <a:r>
              <a:rPr lang="sr-Cyrl-RS" sz="2000" dirty="0">
                <a:solidFill>
                  <a:schemeClr val="bg1"/>
                </a:solidFill>
                <a:latin typeface="Times New Roman" panose="02020603050405020304" pitchFamily="18" charset="0"/>
                <a:cs typeface="Times New Roman" panose="02020603050405020304" pitchFamily="18" charset="0"/>
              </a:rPr>
              <a:t>( лат. С ) </a:t>
            </a:r>
            <a:r>
              <a:rPr lang="ru-RU" sz="2000" dirty="0">
                <a:solidFill>
                  <a:schemeClr val="bg1"/>
                </a:solidFill>
                <a:latin typeface="Times New Roman" panose="02020603050405020304" pitchFamily="18" charset="0"/>
                <a:cs typeface="Times New Roman" panose="02020603050405020304" pitchFamily="18" charset="0"/>
              </a:rPr>
              <a:t>- облика девијација може довести до појачаних инфекција синуса на блокираној страни, јер опструкција омета правилан проток слузи.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2"/>
          <a:stretch>
            <a:fillRect/>
          </a:stretch>
        </p:blipFill>
        <p:spPr>
          <a:xfrm>
            <a:off x="4140926" y="165328"/>
            <a:ext cx="3683727" cy="4101628"/>
          </a:xfrm>
          <a:prstGeom prst="rect">
            <a:avLst/>
          </a:prstGeom>
        </p:spPr>
      </p:pic>
    </p:spTree>
    <p:extLst>
      <p:ext uri="{BB962C8B-B14F-4D97-AF65-F5344CB8AC3E}">
        <p14:creationId xmlns:p14="http://schemas.microsoft.com/office/powerpoint/2010/main" val="378665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268788" y="-6"/>
            <a:ext cx="3923211"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9" name="TextBox 8">
            <a:extLst>
              <a:ext uri="{FF2B5EF4-FFF2-40B4-BE49-F238E27FC236}">
                <a16:creationId xmlns:a16="http://schemas.microsoft.com/office/drawing/2014/main" id="{797A921A-CA4B-C38A-1787-7BBE8124D72D}"/>
              </a:ext>
            </a:extLst>
          </p:cNvPr>
          <p:cNvSpPr txBox="1"/>
          <p:nvPr/>
        </p:nvSpPr>
        <p:spPr>
          <a:xfrm>
            <a:off x="182881" y="117567"/>
            <a:ext cx="11848011" cy="4247317"/>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r>
              <a:rPr lang="sr-Cyrl-RS" altLang="ko-KR" sz="1800" dirty="0">
                <a:solidFill>
                  <a:schemeClr val="bg1"/>
                </a:solidFill>
                <a:latin typeface="Times New Roman" panose="02020603050405020304" pitchFamily="18" charset="0"/>
                <a:cs typeface="Times New Roman" panose="02020603050405020304" pitchFamily="18" charset="0"/>
              </a:rPr>
              <a:t>ПО ЈАЧИНИ ДЕЛЕ СЕ НА: </a:t>
            </a:r>
          </a:p>
          <a:p>
            <a:endParaRPr lang="sr-Cyrl-RS" altLang="ko-KR" sz="1800"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a:pPr>
            <a:r>
              <a:rPr lang="sr-Cyrl-RS" altLang="ko-KR" sz="1800" dirty="0">
                <a:solidFill>
                  <a:schemeClr val="bg1"/>
                </a:solidFill>
                <a:latin typeface="Times New Roman" panose="02020603050405020304" pitchFamily="18" charset="0"/>
                <a:cs typeface="Times New Roman" panose="02020603050405020304" pitchFamily="18" charset="0"/>
              </a:rPr>
              <a:t>Благе девијације</a:t>
            </a:r>
          </a:p>
          <a:p>
            <a:r>
              <a:rPr lang="sr-Cyrl-RS" altLang="ko-KR" sz="1800" dirty="0">
                <a:solidFill>
                  <a:schemeClr val="bg1"/>
                </a:solidFill>
                <a:latin typeface="Times New Roman" panose="02020603050405020304" pitchFamily="18" charset="0"/>
                <a:cs typeface="Times New Roman" panose="02020603050405020304" pitchFamily="18" charset="0"/>
              </a:rPr>
              <a:t>Благе девијације представља мања одступања у положају носног септума. Ове девијације обично не изазивају приметне симптоме и често не захтевају лечење. Људи са благим девијацијама нису ни свесни овог стања.</a:t>
            </a:r>
          </a:p>
          <a:p>
            <a:endParaRPr lang="sr-Cyrl-RS" altLang="ko-KR" sz="1800"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r>
              <a:rPr lang="sr-Cyrl-RS" altLang="ko-KR" sz="1800" dirty="0">
                <a:solidFill>
                  <a:schemeClr val="bg1"/>
                </a:solidFill>
                <a:latin typeface="Times New Roman" panose="02020603050405020304" pitchFamily="18" charset="0"/>
                <a:cs typeface="Times New Roman" panose="02020603050405020304" pitchFamily="18" charset="0"/>
              </a:rPr>
              <a:t>Тешке девијације</a:t>
            </a:r>
          </a:p>
          <a:p>
            <a:r>
              <a:rPr lang="sr-Cyrl-RS" altLang="ko-KR" sz="1800" dirty="0">
                <a:solidFill>
                  <a:schemeClr val="bg1"/>
                </a:solidFill>
                <a:latin typeface="Times New Roman" panose="02020603050405020304" pitchFamily="18" charset="0"/>
                <a:cs typeface="Times New Roman" panose="02020603050405020304" pitchFamily="18" charset="0"/>
              </a:rPr>
              <a:t>Тешке девијације подразумевају значајна савијања или кривине у септуму, које могу довести до велике опструкције носних пролаза. Овај ниво девијације често узрокује приметне проблеме са дисањем, хронично зачепљење и може захтевати хируршку корекцију.</a:t>
            </a:r>
            <a:endParaRPr lang="pt-BR" altLang="ko-KR" sz="1800"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r="65626" b="51990"/>
          <a:stretch/>
        </p:blipFill>
        <p:spPr>
          <a:xfrm>
            <a:off x="6220095" y="4049488"/>
            <a:ext cx="2614235" cy="2666255"/>
          </a:xfrm>
          <a:prstGeom prst="rect">
            <a:avLst/>
          </a:prstGeom>
        </p:spPr>
      </p:pic>
    </p:spTree>
    <p:extLst>
      <p:ext uri="{BB962C8B-B14F-4D97-AF65-F5344CB8AC3E}">
        <p14:creationId xmlns:p14="http://schemas.microsoft.com/office/powerpoint/2010/main" val="306532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 calcmode="lin" valueType="num">
                                      <p:cBhvr additive="base">
                                        <p:cTn id="1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 calcmode="lin" valueType="num">
                                      <p:cBhvr additive="base">
                                        <p:cTn id="2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3897873" y="-1444398"/>
            <a:ext cx="439625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235132" y="3612982"/>
            <a:ext cx="11795759" cy="2831544"/>
          </a:xfrm>
          <a:prstGeom prst="rect">
            <a:avLst/>
          </a:prstGeom>
          <a:noFill/>
        </p:spPr>
        <p:txBody>
          <a:bodyPr wrap="square" rtlCol="0">
            <a:spAutoFit/>
          </a:bodyPr>
          <a:lstStyle/>
          <a:p>
            <a:r>
              <a:rPr lang="ru-RU" sz="2000" dirty="0">
                <a:solidFill>
                  <a:schemeClr val="bg1"/>
                </a:solidFill>
                <a:latin typeface="Times New Roman" panose="02020603050405020304" pitchFamily="18" charset="0"/>
                <a:cs typeface="Times New Roman" panose="02020603050405020304" pitchFamily="18" charset="0"/>
              </a:rPr>
              <a:t>Утицај на дисање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Када је носна преграда девирана, може доћи до опструкције протока ваздуха, што отежава дисање кроз једну или обе ноздрве. То може довести до честе запушености носа, нарочито током физичке активности или ноћу.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Временом, смањен проток ваздуха може изазвати навику дисања кроз уста, што може изазвати сувоћу, иритацију грла и чак погоршати респираторне проблеме, као што је астма.</a:t>
            </a:r>
          </a:p>
          <a:p>
            <a:endParaRPr lang="ru-RU"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2730135" y="323307"/>
            <a:ext cx="6805752" cy="3402876"/>
          </a:xfrm>
          <a:prstGeom prst="rect">
            <a:avLst/>
          </a:prstGeom>
        </p:spPr>
      </p:pic>
    </p:spTree>
    <p:extLst>
      <p:ext uri="{BB962C8B-B14F-4D97-AF65-F5344CB8AC3E}">
        <p14:creationId xmlns:p14="http://schemas.microsoft.com/office/powerpoint/2010/main" val="24571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arn(inVertic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3897873" y="-1444398"/>
            <a:ext cx="439625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235132" y="3612980"/>
            <a:ext cx="11795759" cy="2831544"/>
          </a:xfrm>
          <a:prstGeom prst="rect">
            <a:avLst/>
          </a:prstGeom>
          <a:noFill/>
        </p:spPr>
        <p:txBody>
          <a:bodyPr wrap="square" rtlCol="0">
            <a:spAutoFit/>
          </a:bodyPr>
          <a:lstStyle/>
          <a:p>
            <a:endParaRPr lang="ru-RU"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Утицај на сан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Један од најочигледнијих ефеката ДНС -а је његов утицај на сан. Запушеност носа може ометати правилно дисање током спавања, што доводи до поремећених образаца сна, хркања, па чак и апнеје у сну.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Особе са ДНС-ом могу се често будити због блокираних носних пролаза, што може довести до недовољног одмора и умора током дана. Хронични поремећаји сна такође могу допринети променама расположења, смањењу когнитивних способности и смањењу способности концентрације.</a:t>
            </a:r>
          </a:p>
        </p:txBody>
      </p:sp>
      <p:pic>
        <p:nvPicPr>
          <p:cNvPr id="7" name="Picture 6"/>
          <p:cNvPicPr>
            <a:picLocks noChangeAspect="1"/>
          </p:cNvPicPr>
          <p:nvPr/>
        </p:nvPicPr>
        <p:blipFill>
          <a:blip r:embed="rId2"/>
          <a:stretch>
            <a:fillRect/>
          </a:stretch>
        </p:blipFill>
        <p:spPr>
          <a:xfrm>
            <a:off x="680741" y="446610"/>
            <a:ext cx="4636771" cy="3074380"/>
          </a:xfrm>
          <a:prstGeom prst="rect">
            <a:avLst/>
          </a:prstGeom>
        </p:spPr>
      </p:pic>
      <p:pic>
        <p:nvPicPr>
          <p:cNvPr id="2" name="Picture 1"/>
          <p:cNvPicPr>
            <a:picLocks noChangeAspect="1"/>
          </p:cNvPicPr>
          <p:nvPr/>
        </p:nvPicPr>
        <p:blipFill>
          <a:blip r:embed="rId3"/>
          <a:stretch>
            <a:fillRect/>
          </a:stretch>
        </p:blipFill>
        <p:spPr>
          <a:xfrm>
            <a:off x="5998258" y="435605"/>
            <a:ext cx="4767485" cy="2993395"/>
          </a:xfrm>
          <a:prstGeom prst="rect">
            <a:avLst/>
          </a:prstGeom>
        </p:spPr>
      </p:pic>
    </p:spTree>
    <p:extLst>
      <p:ext uri="{BB962C8B-B14F-4D97-AF65-F5344CB8AC3E}">
        <p14:creationId xmlns:p14="http://schemas.microsoft.com/office/powerpoint/2010/main" val="17757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arn(inVertical)">
                                      <p:cBhvr>
                                        <p:cTn id="10" dur="500"/>
                                        <p:tgtEl>
                                          <p:spTgt spid="4">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barn(inVertical)">
                                      <p:cBhvr>
                                        <p:cTn id="1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0" y="-4156610"/>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8" name="TextBox 7">
            <a:extLst>
              <a:ext uri="{FF2B5EF4-FFF2-40B4-BE49-F238E27FC236}">
                <a16:creationId xmlns:a16="http://schemas.microsoft.com/office/drawing/2014/main" id="{18995B82-F03A-F4F3-644A-BDDBF43F012A}"/>
              </a:ext>
            </a:extLst>
          </p:cNvPr>
          <p:cNvSpPr txBox="1"/>
          <p:nvPr/>
        </p:nvSpPr>
        <p:spPr>
          <a:xfrm>
            <a:off x="3256701" y="359451"/>
            <a:ext cx="5087753" cy="769441"/>
          </a:xfrm>
          <a:prstGeom prst="rect">
            <a:avLst/>
          </a:prstGeom>
          <a:noFill/>
        </p:spPr>
        <p:txBody>
          <a:bodyPr wrap="square" rtlCol="0">
            <a:spAutoFit/>
          </a:bodyPr>
          <a:lstStyle>
            <a:defPPr>
              <a:defRPr lang="ko-KR"/>
            </a:defPPr>
            <a:lvl1pPr>
              <a:defRPr sz="4400" b="0" spc="-150">
                <a:latin typeface="+mj-lt"/>
              </a:defRPr>
            </a:lvl1pPr>
          </a:lstStyle>
          <a:p>
            <a:pPr algn="ctr"/>
            <a:r>
              <a:rPr lang="sr-Cyrl-RS" altLang="ko-KR" sz="3200" b="1" dirty="0">
                <a:solidFill>
                  <a:schemeClr val="accent1"/>
                </a:solidFill>
              </a:rPr>
              <a:t>	</a:t>
            </a:r>
            <a:r>
              <a:rPr lang="sr-Cyrl-RS" altLang="ko-KR" b="1" dirty="0">
                <a:solidFill>
                  <a:schemeClr val="accent1"/>
                </a:solidFill>
                <a:latin typeface="Times New Roman" panose="02020603050405020304" pitchFamily="18" charset="0"/>
                <a:cs typeface="Times New Roman" panose="02020603050405020304" pitchFamily="18" charset="0"/>
              </a:rPr>
              <a:t>Дефиниција</a:t>
            </a:r>
            <a:endParaRPr lang="ko-KR" altLang="en-US" b="1" dirty="0">
              <a:solidFill>
                <a:schemeClr val="accent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r="53834"/>
          <a:stretch/>
        </p:blipFill>
        <p:spPr>
          <a:xfrm>
            <a:off x="5664587" y="3479975"/>
            <a:ext cx="2679867" cy="3040638"/>
          </a:xfrm>
          <a:prstGeom prst="rect">
            <a:avLst/>
          </a:prstGeom>
        </p:spPr>
      </p:pic>
      <p:sp>
        <p:nvSpPr>
          <p:cNvPr id="13" name="TextBox 12"/>
          <p:cNvSpPr txBox="1"/>
          <p:nvPr/>
        </p:nvSpPr>
        <p:spPr>
          <a:xfrm>
            <a:off x="616635" y="1237959"/>
            <a:ext cx="10958732" cy="2031325"/>
          </a:xfrm>
          <a:prstGeom prst="rect">
            <a:avLst/>
          </a:prstGeom>
          <a:noFill/>
        </p:spPr>
        <p:txBody>
          <a:bodyPr wrap="square" rtlCol="0">
            <a:spAutoFit/>
          </a:bodyPr>
          <a:lstStyle/>
          <a:p>
            <a:r>
              <a:rPr lang="sr-Cyrl-RS" dirty="0">
                <a:solidFill>
                  <a:schemeClr val="bg1"/>
                </a:solidFill>
                <a:latin typeface="Times New Roman" panose="02020603050405020304" pitchFamily="18" charset="0"/>
                <a:cs typeface="Times New Roman" panose="02020603050405020304" pitchFamily="18" charset="0"/>
              </a:rPr>
              <a:t>Девијација носног септума ( ДНС ) представља</a:t>
            </a:r>
            <a:r>
              <a:rPr lang="ru-RU" dirty="0">
                <a:solidFill>
                  <a:schemeClr val="bg1"/>
                </a:solidFill>
                <a:latin typeface="Times New Roman" panose="02020603050405020304" pitchFamily="18" charset="0"/>
                <a:cs typeface="Times New Roman" panose="02020603050405020304" pitchFamily="18" charset="0"/>
              </a:rPr>
              <a:t> стање у коме су носни септум, хрскавица и кости које деле две ноздрве, померени или искривљени. Ова неправилност може ометати нормалан проток ваздуха кроз нос, што доводи до проблема са дисањем и других симптома. </a:t>
            </a:r>
          </a:p>
          <a:p>
            <a:endParaRPr lang="ru-RU" dirty="0">
              <a:solidFill>
                <a:schemeClr val="bg1"/>
              </a:solidFill>
              <a:latin typeface="Times New Roman" panose="02020603050405020304" pitchFamily="18" charset="0"/>
              <a:cs typeface="Times New Roman" panose="02020603050405020304" pitchFamily="18" charset="0"/>
            </a:endParaRPr>
          </a:p>
          <a:p>
            <a:r>
              <a:rPr lang="ru-RU" dirty="0">
                <a:solidFill>
                  <a:schemeClr val="bg1"/>
                </a:solidFill>
                <a:latin typeface="Times New Roman" panose="02020603050405020304" pitchFamily="18" charset="0"/>
                <a:cs typeface="Times New Roman" panose="02020603050405020304" pitchFamily="18" charset="0"/>
              </a:rPr>
              <a:t>ДНС може бити урођен ( присутан од рођења ) или резултат повреде или трауме носа. У зависности од тежине девијације, може бити потребна медицинска интервенција ради ублажавања симптома и побољшања носне функције. У овом предавању истражићемо узроке, симптоме и опције лечења ДСН-а.</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l="54141"/>
          <a:stretch/>
        </p:blipFill>
        <p:spPr>
          <a:xfrm>
            <a:off x="2912742" y="3479975"/>
            <a:ext cx="2751847" cy="3040638"/>
          </a:xfrm>
          <a:prstGeom prst="rect">
            <a:avLst/>
          </a:prstGeom>
        </p:spPr>
      </p:pic>
    </p:spTree>
    <p:extLst>
      <p:ext uri="{BB962C8B-B14F-4D97-AF65-F5344CB8AC3E}">
        <p14:creationId xmlns:p14="http://schemas.microsoft.com/office/powerpoint/2010/main" val="252570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down)">
                                      <p:cBhvr>
                                        <p:cTn id="25" dur="580">
                                          <p:stCondLst>
                                            <p:cond delay="0"/>
                                          </p:stCondLst>
                                        </p:cTn>
                                        <p:tgtEl>
                                          <p:spTgt spid="13">
                                            <p:txEl>
                                              <p:pRg st="0" end="0"/>
                                            </p:txEl>
                                          </p:spTgt>
                                        </p:tgtEl>
                                      </p:cBhvr>
                                    </p:animEffect>
                                    <p:anim calcmode="lin" valueType="num">
                                      <p:cBhvr>
                                        <p:cTn id="26"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xEl>
                                              <p:pRg st="0" end="0"/>
                                            </p:txEl>
                                          </p:spTgt>
                                        </p:tgtEl>
                                      </p:cBhvr>
                                      <p:to x="100000" y="60000"/>
                                    </p:animScale>
                                    <p:animScale>
                                      <p:cBhvr>
                                        <p:cTn id="32" dur="166" decel="50000">
                                          <p:stCondLst>
                                            <p:cond delay="676"/>
                                          </p:stCondLst>
                                        </p:cTn>
                                        <p:tgtEl>
                                          <p:spTgt spid="13">
                                            <p:txEl>
                                              <p:pRg st="0" end="0"/>
                                            </p:txEl>
                                          </p:spTgt>
                                        </p:tgtEl>
                                      </p:cBhvr>
                                      <p:to x="100000" y="100000"/>
                                    </p:animScale>
                                    <p:animScale>
                                      <p:cBhvr>
                                        <p:cTn id="33" dur="26">
                                          <p:stCondLst>
                                            <p:cond delay="1312"/>
                                          </p:stCondLst>
                                        </p:cTn>
                                        <p:tgtEl>
                                          <p:spTgt spid="13">
                                            <p:txEl>
                                              <p:pRg st="0" end="0"/>
                                            </p:txEl>
                                          </p:spTgt>
                                        </p:tgtEl>
                                      </p:cBhvr>
                                      <p:to x="100000" y="80000"/>
                                    </p:animScale>
                                    <p:animScale>
                                      <p:cBhvr>
                                        <p:cTn id="34" dur="166" decel="50000">
                                          <p:stCondLst>
                                            <p:cond delay="1338"/>
                                          </p:stCondLst>
                                        </p:cTn>
                                        <p:tgtEl>
                                          <p:spTgt spid="13">
                                            <p:txEl>
                                              <p:pRg st="0" end="0"/>
                                            </p:txEl>
                                          </p:spTgt>
                                        </p:tgtEl>
                                      </p:cBhvr>
                                      <p:to x="100000" y="100000"/>
                                    </p:animScale>
                                    <p:animScale>
                                      <p:cBhvr>
                                        <p:cTn id="35" dur="26">
                                          <p:stCondLst>
                                            <p:cond delay="1642"/>
                                          </p:stCondLst>
                                        </p:cTn>
                                        <p:tgtEl>
                                          <p:spTgt spid="13">
                                            <p:txEl>
                                              <p:pRg st="0" end="0"/>
                                            </p:txEl>
                                          </p:spTgt>
                                        </p:tgtEl>
                                      </p:cBhvr>
                                      <p:to x="100000" y="90000"/>
                                    </p:animScale>
                                    <p:animScale>
                                      <p:cBhvr>
                                        <p:cTn id="36" dur="166" decel="50000">
                                          <p:stCondLst>
                                            <p:cond delay="1668"/>
                                          </p:stCondLst>
                                        </p:cTn>
                                        <p:tgtEl>
                                          <p:spTgt spid="13">
                                            <p:txEl>
                                              <p:pRg st="0" end="0"/>
                                            </p:txEl>
                                          </p:spTgt>
                                        </p:tgtEl>
                                      </p:cBhvr>
                                      <p:to x="100000" y="100000"/>
                                    </p:animScale>
                                    <p:animScale>
                                      <p:cBhvr>
                                        <p:cTn id="37" dur="26">
                                          <p:stCondLst>
                                            <p:cond delay="1808"/>
                                          </p:stCondLst>
                                        </p:cTn>
                                        <p:tgtEl>
                                          <p:spTgt spid="13">
                                            <p:txEl>
                                              <p:pRg st="0" end="0"/>
                                            </p:txEl>
                                          </p:spTgt>
                                        </p:tgtEl>
                                      </p:cBhvr>
                                      <p:to x="100000" y="95000"/>
                                    </p:animScale>
                                    <p:animScale>
                                      <p:cBhvr>
                                        <p:cTn id="38" dur="166" decel="50000">
                                          <p:stCondLst>
                                            <p:cond delay="1834"/>
                                          </p:stCondLst>
                                        </p:cTn>
                                        <p:tgtEl>
                                          <p:spTgt spid="13">
                                            <p:txEl>
                                              <p:pRg st="0" end="0"/>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wipe(down)">
                                      <p:cBhvr>
                                        <p:cTn id="41" dur="580">
                                          <p:stCondLst>
                                            <p:cond delay="0"/>
                                          </p:stCondLst>
                                        </p:cTn>
                                        <p:tgtEl>
                                          <p:spTgt spid="13">
                                            <p:txEl>
                                              <p:pRg st="2" end="2"/>
                                            </p:txEl>
                                          </p:spTgt>
                                        </p:tgtEl>
                                      </p:cBhvr>
                                    </p:animEffect>
                                    <p:anim calcmode="lin" valueType="num">
                                      <p:cBhvr>
                                        <p:cTn id="42" dur="1822" tmFilter="0,0; 0.14,0.36; 0.43,0.73; 0.71,0.91; 1.0,1.0">
                                          <p:stCondLst>
                                            <p:cond delay="0"/>
                                          </p:stCondLst>
                                        </p:cTn>
                                        <p:tgtEl>
                                          <p:spTgt spid="1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xEl>
                                              <p:pRg st="2" end="2"/>
                                            </p:txEl>
                                          </p:spTgt>
                                        </p:tgtEl>
                                      </p:cBhvr>
                                      <p:to x="100000" y="60000"/>
                                    </p:animScale>
                                    <p:animScale>
                                      <p:cBhvr>
                                        <p:cTn id="48" dur="166" decel="50000">
                                          <p:stCondLst>
                                            <p:cond delay="676"/>
                                          </p:stCondLst>
                                        </p:cTn>
                                        <p:tgtEl>
                                          <p:spTgt spid="13">
                                            <p:txEl>
                                              <p:pRg st="2" end="2"/>
                                            </p:txEl>
                                          </p:spTgt>
                                        </p:tgtEl>
                                      </p:cBhvr>
                                      <p:to x="100000" y="100000"/>
                                    </p:animScale>
                                    <p:animScale>
                                      <p:cBhvr>
                                        <p:cTn id="49" dur="26">
                                          <p:stCondLst>
                                            <p:cond delay="1312"/>
                                          </p:stCondLst>
                                        </p:cTn>
                                        <p:tgtEl>
                                          <p:spTgt spid="13">
                                            <p:txEl>
                                              <p:pRg st="2" end="2"/>
                                            </p:txEl>
                                          </p:spTgt>
                                        </p:tgtEl>
                                      </p:cBhvr>
                                      <p:to x="100000" y="80000"/>
                                    </p:animScale>
                                    <p:animScale>
                                      <p:cBhvr>
                                        <p:cTn id="50" dur="166" decel="50000">
                                          <p:stCondLst>
                                            <p:cond delay="1338"/>
                                          </p:stCondLst>
                                        </p:cTn>
                                        <p:tgtEl>
                                          <p:spTgt spid="13">
                                            <p:txEl>
                                              <p:pRg st="2" end="2"/>
                                            </p:txEl>
                                          </p:spTgt>
                                        </p:tgtEl>
                                      </p:cBhvr>
                                      <p:to x="100000" y="100000"/>
                                    </p:animScale>
                                    <p:animScale>
                                      <p:cBhvr>
                                        <p:cTn id="51" dur="26">
                                          <p:stCondLst>
                                            <p:cond delay="1642"/>
                                          </p:stCondLst>
                                        </p:cTn>
                                        <p:tgtEl>
                                          <p:spTgt spid="13">
                                            <p:txEl>
                                              <p:pRg st="2" end="2"/>
                                            </p:txEl>
                                          </p:spTgt>
                                        </p:tgtEl>
                                      </p:cBhvr>
                                      <p:to x="100000" y="90000"/>
                                    </p:animScale>
                                    <p:animScale>
                                      <p:cBhvr>
                                        <p:cTn id="52" dur="166" decel="50000">
                                          <p:stCondLst>
                                            <p:cond delay="1668"/>
                                          </p:stCondLst>
                                        </p:cTn>
                                        <p:tgtEl>
                                          <p:spTgt spid="13">
                                            <p:txEl>
                                              <p:pRg st="2" end="2"/>
                                            </p:txEl>
                                          </p:spTgt>
                                        </p:tgtEl>
                                      </p:cBhvr>
                                      <p:to x="100000" y="100000"/>
                                    </p:animScale>
                                    <p:animScale>
                                      <p:cBhvr>
                                        <p:cTn id="53" dur="26">
                                          <p:stCondLst>
                                            <p:cond delay="1808"/>
                                          </p:stCondLst>
                                        </p:cTn>
                                        <p:tgtEl>
                                          <p:spTgt spid="13">
                                            <p:txEl>
                                              <p:pRg st="2" end="2"/>
                                            </p:txEl>
                                          </p:spTgt>
                                        </p:tgtEl>
                                      </p:cBhvr>
                                      <p:to x="100000" y="95000"/>
                                    </p:animScale>
                                    <p:animScale>
                                      <p:cBhvr>
                                        <p:cTn id="54" dur="166" decel="50000">
                                          <p:stCondLst>
                                            <p:cond delay="1834"/>
                                          </p:stCondLst>
                                        </p:cTn>
                                        <p:tgtEl>
                                          <p:spTgt spid="1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3" y="-4156610"/>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13" name="TextBox 12"/>
          <p:cNvSpPr txBox="1"/>
          <p:nvPr/>
        </p:nvSpPr>
        <p:spPr>
          <a:xfrm>
            <a:off x="5145379" y="765586"/>
            <a:ext cx="7069876" cy="3139321"/>
          </a:xfrm>
          <a:prstGeom prst="rect">
            <a:avLst/>
          </a:prstGeom>
          <a:noFill/>
        </p:spPr>
        <p:txBody>
          <a:bodyPr wrap="square" rtlCol="0">
            <a:spAutoFit/>
          </a:bodyPr>
          <a:lstStyle/>
          <a:p>
            <a:r>
              <a:rPr lang="ru-RU" sz="2000" dirty="0">
                <a:solidFill>
                  <a:schemeClr val="bg1"/>
                </a:solidFill>
                <a:latin typeface="Times New Roman" panose="02020603050405020304" pitchFamily="18" charset="0"/>
                <a:cs typeface="Times New Roman" panose="02020603050405020304" pitchFamily="18" charset="0"/>
              </a:rPr>
              <a:t>Утицај на укупан квалитет живота</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Стална нелагодност изазвана зачепљеношћу носа и проблемима са дисањем може утицати на свакодневне активности. Особе са ДНС-ом могу имати потешкоће у обављању физичких активности, смањену издржљивост и осећај општег умора. Стална опструкција носа може такође утицати на чуло мириса и укуса, чиме се додатно смањује квалитет живота.</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l="17746" t="7700" r="11274" b="10351"/>
          <a:stretch/>
        </p:blipFill>
        <p:spPr>
          <a:xfrm>
            <a:off x="783771" y="1939390"/>
            <a:ext cx="3995851" cy="4193177"/>
          </a:xfrm>
          <a:prstGeom prst="rect">
            <a:avLst/>
          </a:prstGeom>
        </p:spPr>
      </p:pic>
      <p:pic>
        <p:nvPicPr>
          <p:cNvPr id="3" name="Picture 2"/>
          <p:cNvPicPr>
            <a:picLocks noChangeAspect="1"/>
          </p:cNvPicPr>
          <p:nvPr/>
        </p:nvPicPr>
        <p:blipFill rotWithShape="1">
          <a:blip r:embed="rId3"/>
          <a:srcRect r="51034"/>
          <a:stretch/>
        </p:blipFill>
        <p:spPr>
          <a:xfrm>
            <a:off x="7942217" y="4044635"/>
            <a:ext cx="2378827" cy="2429044"/>
          </a:xfrm>
          <a:prstGeom prst="rect">
            <a:avLst/>
          </a:prstGeom>
        </p:spPr>
      </p:pic>
    </p:spTree>
    <p:extLst>
      <p:ext uri="{BB962C8B-B14F-4D97-AF65-F5344CB8AC3E}">
        <p14:creationId xmlns:p14="http://schemas.microsoft.com/office/powerpoint/2010/main" val="15395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80">
                                          <p:stCondLst>
                                            <p:cond delay="0"/>
                                          </p:stCondLst>
                                        </p:cTn>
                                        <p:tgtEl>
                                          <p:spTgt spid="13">
                                            <p:txEl>
                                              <p:pRg st="0" end="0"/>
                                            </p:txEl>
                                          </p:spTgt>
                                        </p:tgtEl>
                                      </p:cBhvr>
                                    </p:animEffect>
                                    <p:anim calcmode="lin" valueType="num">
                                      <p:cBhvr>
                                        <p:cTn id="8"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xEl>
                                              <p:pRg st="0" end="0"/>
                                            </p:txEl>
                                          </p:spTgt>
                                        </p:tgtEl>
                                      </p:cBhvr>
                                      <p:to x="100000" y="60000"/>
                                    </p:animScale>
                                    <p:animScale>
                                      <p:cBhvr>
                                        <p:cTn id="14" dur="166" decel="50000">
                                          <p:stCondLst>
                                            <p:cond delay="676"/>
                                          </p:stCondLst>
                                        </p:cTn>
                                        <p:tgtEl>
                                          <p:spTgt spid="13">
                                            <p:txEl>
                                              <p:pRg st="0" end="0"/>
                                            </p:txEl>
                                          </p:spTgt>
                                        </p:tgtEl>
                                      </p:cBhvr>
                                      <p:to x="100000" y="100000"/>
                                    </p:animScale>
                                    <p:animScale>
                                      <p:cBhvr>
                                        <p:cTn id="15" dur="26">
                                          <p:stCondLst>
                                            <p:cond delay="1312"/>
                                          </p:stCondLst>
                                        </p:cTn>
                                        <p:tgtEl>
                                          <p:spTgt spid="13">
                                            <p:txEl>
                                              <p:pRg st="0" end="0"/>
                                            </p:txEl>
                                          </p:spTgt>
                                        </p:tgtEl>
                                      </p:cBhvr>
                                      <p:to x="100000" y="80000"/>
                                    </p:animScale>
                                    <p:animScale>
                                      <p:cBhvr>
                                        <p:cTn id="16" dur="166" decel="50000">
                                          <p:stCondLst>
                                            <p:cond delay="1338"/>
                                          </p:stCondLst>
                                        </p:cTn>
                                        <p:tgtEl>
                                          <p:spTgt spid="13">
                                            <p:txEl>
                                              <p:pRg st="0" end="0"/>
                                            </p:txEl>
                                          </p:spTgt>
                                        </p:tgtEl>
                                      </p:cBhvr>
                                      <p:to x="100000" y="100000"/>
                                    </p:animScale>
                                    <p:animScale>
                                      <p:cBhvr>
                                        <p:cTn id="17" dur="26">
                                          <p:stCondLst>
                                            <p:cond delay="1642"/>
                                          </p:stCondLst>
                                        </p:cTn>
                                        <p:tgtEl>
                                          <p:spTgt spid="13">
                                            <p:txEl>
                                              <p:pRg st="0" end="0"/>
                                            </p:txEl>
                                          </p:spTgt>
                                        </p:tgtEl>
                                      </p:cBhvr>
                                      <p:to x="100000" y="90000"/>
                                    </p:animScale>
                                    <p:animScale>
                                      <p:cBhvr>
                                        <p:cTn id="18" dur="166" decel="50000">
                                          <p:stCondLst>
                                            <p:cond delay="1668"/>
                                          </p:stCondLst>
                                        </p:cTn>
                                        <p:tgtEl>
                                          <p:spTgt spid="13">
                                            <p:txEl>
                                              <p:pRg st="0" end="0"/>
                                            </p:txEl>
                                          </p:spTgt>
                                        </p:tgtEl>
                                      </p:cBhvr>
                                      <p:to x="100000" y="100000"/>
                                    </p:animScale>
                                    <p:animScale>
                                      <p:cBhvr>
                                        <p:cTn id="19" dur="26">
                                          <p:stCondLst>
                                            <p:cond delay="1808"/>
                                          </p:stCondLst>
                                        </p:cTn>
                                        <p:tgtEl>
                                          <p:spTgt spid="13">
                                            <p:txEl>
                                              <p:pRg st="0" end="0"/>
                                            </p:txEl>
                                          </p:spTgt>
                                        </p:tgtEl>
                                      </p:cBhvr>
                                      <p:to x="100000" y="95000"/>
                                    </p:animScale>
                                    <p:animScale>
                                      <p:cBhvr>
                                        <p:cTn id="20" dur="166" decel="50000">
                                          <p:stCondLst>
                                            <p:cond delay="1834"/>
                                          </p:stCondLst>
                                        </p:cTn>
                                        <p:tgtEl>
                                          <p:spTgt spid="1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down)">
                                      <p:cBhvr>
                                        <p:cTn id="23" dur="580">
                                          <p:stCondLst>
                                            <p:cond delay="0"/>
                                          </p:stCondLst>
                                        </p:cTn>
                                        <p:tgtEl>
                                          <p:spTgt spid="13">
                                            <p:txEl>
                                              <p:pRg st="2" end="2"/>
                                            </p:txEl>
                                          </p:spTgt>
                                        </p:tgtEl>
                                      </p:cBhvr>
                                    </p:animEffect>
                                    <p:anim calcmode="lin" valueType="num">
                                      <p:cBhvr>
                                        <p:cTn id="24" dur="1822" tmFilter="0,0; 0.14,0.36; 0.43,0.73; 0.71,0.91; 1.0,1.0">
                                          <p:stCondLst>
                                            <p:cond delay="0"/>
                                          </p:stCondLst>
                                        </p:cTn>
                                        <p:tgtEl>
                                          <p:spTgt spid="1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xEl>
                                              <p:pRg st="2" end="2"/>
                                            </p:txEl>
                                          </p:spTgt>
                                        </p:tgtEl>
                                      </p:cBhvr>
                                      <p:to x="100000" y="60000"/>
                                    </p:animScale>
                                    <p:animScale>
                                      <p:cBhvr>
                                        <p:cTn id="30" dur="166" decel="50000">
                                          <p:stCondLst>
                                            <p:cond delay="676"/>
                                          </p:stCondLst>
                                        </p:cTn>
                                        <p:tgtEl>
                                          <p:spTgt spid="13">
                                            <p:txEl>
                                              <p:pRg st="2" end="2"/>
                                            </p:txEl>
                                          </p:spTgt>
                                        </p:tgtEl>
                                      </p:cBhvr>
                                      <p:to x="100000" y="100000"/>
                                    </p:animScale>
                                    <p:animScale>
                                      <p:cBhvr>
                                        <p:cTn id="31" dur="26">
                                          <p:stCondLst>
                                            <p:cond delay="1312"/>
                                          </p:stCondLst>
                                        </p:cTn>
                                        <p:tgtEl>
                                          <p:spTgt spid="13">
                                            <p:txEl>
                                              <p:pRg st="2" end="2"/>
                                            </p:txEl>
                                          </p:spTgt>
                                        </p:tgtEl>
                                      </p:cBhvr>
                                      <p:to x="100000" y="80000"/>
                                    </p:animScale>
                                    <p:animScale>
                                      <p:cBhvr>
                                        <p:cTn id="32" dur="166" decel="50000">
                                          <p:stCondLst>
                                            <p:cond delay="1338"/>
                                          </p:stCondLst>
                                        </p:cTn>
                                        <p:tgtEl>
                                          <p:spTgt spid="13">
                                            <p:txEl>
                                              <p:pRg st="2" end="2"/>
                                            </p:txEl>
                                          </p:spTgt>
                                        </p:tgtEl>
                                      </p:cBhvr>
                                      <p:to x="100000" y="100000"/>
                                    </p:animScale>
                                    <p:animScale>
                                      <p:cBhvr>
                                        <p:cTn id="33" dur="26">
                                          <p:stCondLst>
                                            <p:cond delay="1642"/>
                                          </p:stCondLst>
                                        </p:cTn>
                                        <p:tgtEl>
                                          <p:spTgt spid="13">
                                            <p:txEl>
                                              <p:pRg st="2" end="2"/>
                                            </p:txEl>
                                          </p:spTgt>
                                        </p:tgtEl>
                                      </p:cBhvr>
                                      <p:to x="100000" y="90000"/>
                                    </p:animScale>
                                    <p:animScale>
                                      <p:cBhvr>
                                        <p:cTn id="34" dur="166" decel="50000">
                                          <p:stCondLst>
                                            <p:cond delay="1668"/>
                                          </p:stCondLst>
                                        </p:cTn>
                                        <p:tgtEl>
                                          <p:spTgt spid="13">
                                            <p:txEl>
                                              <p:pRg st="2" end="2"/>
                                            </p:txEl>
                                          </p:spTgt>
                                        </p:tgtEl>
                                      </p:cBhvr>
                                      <p:to x="100000" y="100000"/>
                                    </p:animScale>
                                    <p:animScale>
                                      <p:cBhvr>
                                        <p:cTn id="35" dur="26">
                                          <p:stCondLst>
                                            <p:cond delay="1808"/>
                                          </p:stCondLst>
                                        </p:cTn>
                                        <p:tgtEl>
                                          <p:spTgt spid="13">
                                            <p:txEl>
                                              <p:pRg st="2" end="2"/>
                                            </p:txEl>
                                          </p:spTgt>
                                        </p:tgtEl>
                                      </p:cBhvr>
                                      <p:to x="100000" y="95000"/>
                                    </p:animScale>
                                    <p:animScale>
                                      <p:cBhvr>
                                        <p:cTn id="36" dur="166" decel="50000">
                                          <p:stCondLst>
                                            <p:cond delay="1834"/>
                                          </p:stCondLst>
                                        </p:cTn>
                                        <p:tgtEl>
                                          <p:spTgt spid="1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3" y="-4156610"/>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13" name="TextBox 12"/>
          <p:cNvSpPr txBox="1"/>
          <p:nvPr/>
        </p:nvSpPr>
        <p:spPr>
          <a:xfrm>
            <a:off x="191589" y="0"/>
            <a:ext cx="8403772" cy="3477875"/>
          </a:xfrm>
          <a:prstGeom prst="rect">
            <a:avLst/>
          </a:prstGeom>
          <a:noFill/>
        </p:spPr>
        <p:txBody>
          <a:bodyPr wrap="square" rtlCol="0">
            <a:spAutoFit/>
          </a:bodyPr>
          <a:lstStyle/>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Потенцијал за хроничне болести</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Ако се ДНС не лечи, може допринети развоју хроничних проблема са синусима, као што је синузитис. Отежан проток ваздуха и немогућност правилног чишћења слузи из носних пролаза може довести до честих инфекција синуса, што изазива упалу, бол, притисак и главобоље. </a:t>
            </a:r>
            <a:endParaRPr lang="sr-Latn-RS" sz="2000" dirty="0">
              <a:solidFill>
                <a:schemeClr val="bg1"/>
              </a:solidFill>
              <a:latin typeface="Times New Roman" panose="02020603050405020304" pitchFamily="18" charset="0"/>
              <a:cs typeface="Times New Roman" panose="02020603050405020304" pitchFamily="18" charset="0"/>
            </a:endParaRPr>
          </a:p>
          <a:p>
            <a:endParaRPr lang="sr-Latn-RS"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Хронични синузитис може захтевати медицинску интервенцију, као што су лекови или хируршки захвати, како би се симптоми ублажили и контролисали.</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flipH="1">
            <a:off x="1724297" y="3878783"/>
            <a:ext cx="2320731" cy="2432515"/>
          </a:xfrm>
          <a:prstGeom prst="rect">
            <a:avLst/>
          </a:prstGeom>
        </p:spPr>
      </p:pic>
      <p:pic>
        <p:nvPicPr>
          <p:cNvPr id="6" name="Picture 5"/>
          <p:cNvPicPr>
            <a:picLocks noChangeAspect="1"/>
          </p:cNvPicPr>
          <p:nvPr/>
        </p:nvPicPr>
        <p:blipFill>
          <a:blip r:embed="rId3"/>
          <a:stretch>
            <a:fillRect/>
          </a:stretch>
        </p:blipFill>
        <p:spPr>
          <a:xfrm>
            <a:off x="6392913" y="3357156"/>
            <a:ext cx="5132180" cy="3299259"/>
          </a:xfrm>
          <a:prstGeom prst="rect">
            <a:avLst/>
          </a:prstGeom>
        </p:spPr>
      </p:pic>
    </p:spTree>
    <p:extLst>
      <p:ext uri="{BB962C8B-B14F-4D97-AF65-F5344CB8AC3E}">
        <p14:creationId xmlns:p14="http://schemas.microsoft.com/office/powerpoint/2010/main" val="18071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80">
                                          <p:stCondLst>
                                            <p:cond delay="0"/>
                                          </p:stCondLst>
                                        </p:cTn>
                                        <p:tgtEl>
                                          <p:spTgt spid="13">
                                            <p:txEl>
                                              <p:pRg st="1" end="1"/>
                                            </p:txEl>
                                          </p:spTgt>
                                        </p:tgtEl>
                                      </p:cBhvr>
                                    </p:animEffect>
                                    <p:anim calcmode="lin" valueType="num">
                                      <p:cBhvr>
                                        <p:cTn id="8" dur="1822" tmFilter="0,0; 0.14,0.36; 0.43,0.73; 0.71,0.91; 1.0,1.0">
                                          <p:stCondLst>
                                            <p:cond delay="0"/>
                                          </p:stCondLst>
                                        </p:cTn>
                                        <p:tgtEl>
                                          <p:spTgt spid="1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xEl>
                                              <p:pRg st="1" end="1"/>
                                            </p:txEl>
                                          </p:spTgt>
                                        </p:tgtEl>
                                      </p:cBhvr>
                                      <p:to x="100000" y="60000"/>
                                    </p:animScale>
                                    <p:animScale>
                                      <p:cBhvr>
                                        <p:cTn id="14" dur="166" decel="50000">
                                          <p:stCondLst>
                                            <p:cond delay="676"/>
                                          </p:stCondLst>
                                        </p:cTn>
                                        <p:tgtEl>
                                          <p:spTgt spid="13">
                                            <p:txEl>
                                              <p:pRg st="1" end="1"/>
                                            </p:txEl>
                                          </p:spTgt>
                                        </p:tgtEl>
                                      </p:cBhvr>
                                      <p:to x="100000" y="100000"/>
                                    </p:animScale>
                                    <p:animScale>
                                      <p:cBhvr>
                                        <p:cTn id="15" dur="26">
                                          <p:stCondLst>
                                            <p:cond delay="1312"/>
                                          </p:stCondLst>
                                        </p:cTn>
                                        <p:tgtEl>
                                          <p:spTgt spid="13">
                                            <p:txEl>
                                              <p:pRg st="1" end="1"/>
                                            </p:txEl>
                                          </p:spTgt>
                                        </p:tgtEl>
                                      </p:cBhvr>
                                      <p:to x="100000" y="80000"/>
                                    </p:animScale>
                                    <p:animScale>
                                      <p:cBhvr>
                                        <p:cTn id="16" dur="166" decel="50000">
                                          <p:stCondLst>
                                            <p:cond delay="1338"/>
                                          </p:stCondLst>
                                        </p:cTn>
                                        <p:tgtEl>
                                          <p:spTgt spid="13">
                                            <p:txEl>
                                              <p:pRg st="1" end="1"/>
                                            </p:txEl>
                                          </p:spTgt>
                                        </p:tgtEl>
                                      </p:cBhvr>
                                      <p:to x="100000" y="100000"/>
                                    </p:animScale>
                                    <p:animScale>
                                      <p:cBhvr>
                                        <p:cTn id="17" dur="26">
                                          <p:stCondLst>
                                            <p:cond delay="1642"/>
                                          </p:stCondLst>
                                        </p:cTn>
                                        <p:tgtEl>
                                          <p:spTgt spid="13">
                                            <p:txEl>
                                              <p:pRg st="1" end="1"/>
                                            </p:txEl>
                                          </p:spTgt>
                                        </p:tgtEl>
                                      </p:cBhvr>
                                      <p:to x="100000" y="90000"/>
                                    </p:animScale>
                                    <p:animScale>
                                      <p:cBhvr>
                                        <p:cTn id="18" dur="166" decel="50000">
                                          <p:stCondLst>
                                            <p:cond delay="1668"/>
                                          </p:stCondLst>
                                        </p:cTn>
                                        <p:tgtEl>
                                          <p:spTgt spid="13">
                                            <p:txEl>
                                              <p:pRg st="1" end="1"/>
                                            </p:txEl>
                                          </p:spTgt>
                                        </p:tgtEl>
                                      </p:cBhvr>
                                      <p:to x="100000" y="100000"/>
                                    </p:animScale>
                                    <p:animScale>
                                      <p:cBhvr>
                                        <p:cTn id="19" dur="26">
                                          <p:stCondLst>
                                            <p:cond delay="1808"/>
                                          </p:stCondLst>
                                        </p:cTn>
                                        <p:tgtEl>
                                          <p:spTgt spid="13">
                                            <p:txEl>
                                              <p:pRg st="1" end="1"/>
                                            </p:txEl>
                                          </p:spTgt>
                                        </p:tgtEl>
                                      </p:cBhvr>
                                      <p:to x="100000" y="95000"/>
                                    </p:animScale>
                                    <p:animScale>
                                      <p:cBhvr>
                                        <p:cTn id="20" dur="166" decel="50000">
                                          <p:stCondLst>
                                            <p:cond delay="1834"/>
                                          </p:stCondLst>
                                        </p:cTn>
                                        <p:tgtEl>
                                          <p:spTgt spid="1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wipe(down)">
                                      <p:cBhvr>
                                        <p:cTn id="23" dur="580">
                                          <p:stCondLst>
                                            <p:cond delay="0"/>
                                          </p:stCondLst>
                                        </p:cTn>
                                        <p:tgtEl>
                                          <p:spTgt spid="13">
                                            <p:txEl>
                                              <p:pRg st="3" end="3"/>
                                            </p:txEl>
                                          </p:spTgt>
                                        </p:tgtEl>
                                      </p:cBhvr>
                                    </p:animEffect>
                                    <p:anim calcmode="lin" valueType="num">
                                      <p:cBhvr>
                                        <p:cTn id="24" dur="1822" tmFilter="0,0; 0.14,0.36; 0.43,0.73; 0.71,0.91; 1.0,1.0">
                                          <p:stCondLst>
                                            <p:cond delay="0"/>
                                          </p:stCondLst>
                                        </p:cTn>
                                        <p:tgtEl>
                                          <p:spTgt spid="13">
                                            <p:txEl>
                                              <p:pRg st="3" end="3"/>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xEl>
                                              <p:pRg st="3" end="3"/>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xEl>
                                              <p:pRg st="3" end="3"/>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xEl>
                                              <p:pRg st="3" end="3"/>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xEl>
                                              <p:pRg st="3" end="3"/>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xEl>
                                              <p:pRg st="3" end="3"/>
                                            </p:txEl>
                                          </p:spTgt>
                                        </p:tgtEl>
                                      </p:cBhvr>
                                      <p:to x="100000" y="60000"/>
                                    </p:animScale>
                                    <p:animScale>
                                      <p:cBhvr>
                                        <p:cTn id="30" dur="166" decel="50000">
                                          <p:stCondLst>
                                            <p:cond delay="676"/>
                                          </p:stCondLst>
                                        </p:cTn>
                                        <p:tgtEl>
                                          <p:spTgt spid="13">
                                            <p:txEl>
                                              <p:pRg st="3" end="3"/>
                                            </p:txEl>
                                          </p:spTgt>
                                        </p:tgtEl>
                                      </p:cBhvr>
                                      <p:to x="100000" y="100000"/>
                                    </p:animScale>
                                    <p:animScale>
                                      <p:cBhvr>
                                        <p:cTn id="31" dur="26">
                                          <p:stCondLst>
                                            <p:cond delay="1312"/>
                                          </p:stCondLst>
                                        </p:cTn>
                                        <p:tgtEl>
                                          <p:spTgt spid="13">
                                            <p:txEl>
                                              <p:pRg st="3" end="3"/>
                                            </p:txEl>
                                          </p:spTgt>
                                        </p:tgtEl>
                                      </p:cBhvr>
                                      <p:to x="100000" y="80000"/>
                                    </p:animScale>
                                    <p:animScale>
                                      <p:cBhvr>
                                        <p:cTn id="32" dur="166" decel="50000">
                                          <p:stCondLst>
                                            <p:cond delay="1338"/>
                                          </p:stCondLst>
                                        </p:cTn>
                                        <p:tgtEl>
                                          <p:spTgt spid="13">
                                            <p:txEl>
                                              <p:pRg st="3" end="3"/>
                                            </p:txEl>
                                          </p:spTgt>
                                        </p:tgtEl>
                                      </p:cBhvr>
                                      <p:to x="100000" y="100000"/>
                                    </p:animScale>
                                    <p:animScale>
                                      <p:cBhvr>
                                        <p:cTn id="33" dur="26">
                                          <p:stCondLst>
                                            <p:cond delay="1642"/>
                                          </p:stCondLst>
                                        </p:cTn>
                                        <p:tgtEl>
                                          <p:spTgt spid="13">
                                            <p:txEl>
                                              <p:pRg st="3" end="3"/>
                                            </p:txEl>
                                          </p:spTgt>
                                        </p:tgtEl>
                                      </p:cBhvr>
                                      <p:to x="100000" y="90000"/>
                                    </p:animScale>
                                    <p:animScale>
                                      <p:cBhvr>
                                        <p:cTn id="34" dur="166" decel="50000">
                                          <p:stCondLst>
                                            <p:cond delay="1668"/>
                                          </p:stCondLst>
                                        </p:cTn>
                                        <p:tgtEl>
                                          <p:spTgt spid="13">
                                            <p:txEl>
                                              <p:pRg st="3" end="3"/>
                                            </p:txEl>
                                          </p:spTgt>
                                        </p:tgtEl>
                                      </p:cBhvr>
                                      <p:to x="100000" y="100000"/>
                                    </p:animScale>
                                    <p:animScale>
                                      <p:cBhvr>
                                        <p:cTn id="35" dur="26">
                                          <p:stCondLst>
                                            <p:cond delay="1808"/>
                                          </p:stCondLst>
                                        </p:cTn>
                                        <p:tgtEl>
                                          <p:spTgt spid="13">
                                            <p:txEl>
                                              <p:pRg st="3" end="3"/>
                                            </p:txEl>
                                          </p:spTgt>
                                        </p:tgtEl>
                                      </p:cBhvr>
                                      <p:to x="100000" y="95000"/>
                                    </p:animScale>
                                    <p:animScale>
                                      <p:cBhvr>
                                        <p:cTn id="36" dur="166" decel="50000">
                                          <p:stCondLst>
                                            <p:cond delay="1834"/>
                                          </p:stCondLst>
                                        </p:cTn>
                                        <p:tgtEl>
                                          <p:spTgt spid="13">
                                            <p:txEl>
                                              <p:pRg st="3" end="3"/>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wipe(down)">
                                      <p:cBhvr>
                                        <p:cTn id="39" dur="580">
                                          <p:stCondLst>
                                            <p:cond delay="0"/>
                                          </p:stCondLst>
                                        </p:cTn>
                                        <p:tgtEl>
                                          <p:spTgt spid="13">
                                            <p:txEl>
                                              <p:pRg st="5" end="5"/>
                                            </p:txEl>
                                          </p:spTgt>
                                        </p:tgtEl>
                                      </p:cBhvr>
                                    </p:animEffect>
                                    <p:anim calcmode="lin" valueType="num">
                                      <p:cBhvr>
                                        <p:cTn id="40" dur="1822" tmFilter="0,0; 0.14,0.36; 0.43,0.73; 0.71,0.91; 1.0,1.0">
                                          <p:stCondLst>
                                            <p:cond delay="0"/>
                                          </p:stCondLst>
                                        </p:cTn>
                                        <p:tgtEl>
                                          <p:spTgt spid="13">
                                            <p:txEl>
                                              <p:pRg st="5" end="5"/>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xEl>
                                              <p:pRg st="5" end="5"/>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xEl>
                                              <p:pRg st="5" end="5"/>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xEl>
                                              <p:pRg st="5" end="5"/>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xEl>
                                              <p:pRg st="5" end="5"/>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xEl>
                                              <p:pRg st="5" end="5"/>
                                            </p:txEl>
                                          </p:spTgt>
                                        </p:tgtEl>
                                      </p:cBhvr>
                                      <p:to x="100000" y="60000"/>
                                    </p:animScale>
                                    <p:animScale>
                                      <p:cBhvr>
                                        <p:cTn id="46" dur="166" decel="50000">
                                          <p:stCondLst>
                                            <p:cond delay="676"/>
                                          </p:stCondLst>
                                        </p:cTn>
                                        <p:tgtEl>
                                          <p:spTgt spid="13">
                                            <p:txEl>
                                              <p:pRg st="5" end="5"/>
                                            </p:txEl>
                                          </p:spTgt>
                                        </p:tgtEl>
                                      </p:cBhvr>
                                      <p:to x="100000" y="100000"/>
                                    </p:animScale>
                                    <p:animScale>
                                      <p:cBhvr>
                                        <p:cTn id="47" dur="26">
                                          <p:stCondLst>
                                            <p:cond delay="1312"/>
                                          </p:stCondLst>
                                        </p:cTn>
                                        <p:tgtEl>
                                          <p:spTgt spid="13">
                                            <p:txEl>
                                              <p:pRg st="5" end="5"/>
                                            </p:txEl>
                                          </p:spTgt>
                                        </p:tgtEl>
                                      </p:cBhvr>
                                      <p:to x="100000" y="80000"/>
                                    </p:animScale>
                                    <p:animScale>
                                      <p:cBhvr>
                                        <p:cTn id="48" dur="166" decel="50000">
                                          <p:stCondLst>
                                            <p:cond delay="1338"/>
                                          </p:stCondLst>
                                        </p:cTn>
                                        <p:tgtEl>
                                          <p:spTgt spid="13">
                                            <p:txEl>
                                              <p:pRg st="5" end="5"/>
                                            </p:txEl>
                                          </p:spTgt>
                                        </p:tgtEl>
                                      </p:cBhvr>
                                      <p:to x="100000" y="100000"/>
                                    </p:animScale>
                                    <p:animScale>
                                      <p:cBhvr>
                                        <p:cTn id="49" dur="26">
                                          <p:stCondLst>
                                            <p:cond delay="1642"/>
                                          </p:stCondLst>
                                        </p:cTn>
                                        <p:tgtEl>
                                          <p:spTgt spid="13">
                                            <p:txEl>
                                              <p:pRg st="5" end="5"/>
                                            </p:txEl>
                                          </p:spTgt>
                                        </p:tgtEl>
                                      </p:cBhvr>
                                      <p:to x="100000" y="90000"/>
                                    </p:animScale>
                                    <p:animScale>
                                      <p:cBhvr>
                                        <p:cTn id="50" dur="166" decel="50000">
                                          <p:stCondLst>
                                            <p:cond delay="1668"/>
                                          </p:stCondLst>
                                        </p:cTn>
                                        <p:tgtEl>
                                          <p:spTgt spid="13">
                                            <p:txEl>
                                              <p:pRg st="5" end="5"/>
                                            </p:txEl>
                                          </p:spTgt>
                                        </p:tgtEl>
                                      </p:cBhvr>
                                      <p:to x="100000" y="100000"/>
                                    </p:animScale>
                                    <p:animScale>
                                      <p:cBhvr>
                                        <p:cTn id="51" dur="26">
                                          <p:stCondLst>
                                            <p:cond delay="1808"/>
                                          </p:stCondLst>
                                        </p:cTn>
                                        <p:tgtEl>
                                          <p:spTgt spid="13">
                                            <p:txEl>
                                              <p:pRg st="5" end="5"/>
                                            </p:txEl>
                                          </p:spTgt>
                                        </p:tgtEl>
                                      </p:cBhvr>
                                      <p:to x="100000" y="95000"/>
                                    </p:animScale>
                                    <p:animScale>
                                      <p:cBhvr>
                                        <p:cTn id="52" dur="166" decel="50000">
                                          <p:stCondLst>
                                            <p:cond delay="1834"/>
                                          </p:stCondLst>
                                        </p:cTn>
                                        <p:tgtEl>
                                          <p:spTgt spid="1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279916" y="2310173"/>
            <a:ext cx="6813217" cy="2831544"/>
          </a:xfrm>
          <a:prstGeom prst="rect">
            <a:avLst/>
          </a:prstGeom>
          <a:noFill/>
        </p:spPr>
        <p:txBody>
          <a:bodyPr wrap="square" rtlCol="0">
            <a:spAutoFit/>
          </a:bodyPr>
          <a:lstStyle/>
          <a:p>
            <a:r>
              <a:rPr lang="ru-RU" sz="2000" dirty="0">
                <a:solidFill>
                  <a:schemeClr val="bg1"/>
                </a:solidFill>
                <a:latin typeface="Times New Roman" panose="02020603050405020304" pitchFamily="18" charset="0"/>
                <a:cs typeface="Times New Roman" panose="02020603050405020304" pitchFamily="18" charset="0"/>
              </a:rPr>
              <a:t>Клинички преглед је први корак у дијагностици деформисаног септума.  Прво се анализира спољашњу структуру носа и проверавају видљиве деформације или асиметрије које могу указивати на проблем. </a:t>
            </a:r>
          </a:p>
          <a:p>
            <a:endParaRPr lang="ru-RU"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Затим се испитују носни пролази, на пример, притиском на ноздрву, како би се проценио дисање и отежани пролаз ваздуха.</a:t>
            </a:r>
          </a:p>
          <a:p>
            <a:endParaRPr lang="ru-RU"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sp>
        <p:nvSpPr>
          <p:cNvPr id="2" name="TextBox 1"/>
          <p:cNvSpPr txBox="1"/>
          <p:nvPr/>
        </p:nvSpPr>
        <p:spPr>
          <a:xfrm>
            <a:off x="4971582" y="111641"/>
            <a:ext cx="2860767" cy="769441"/>
          </a:xfrm>
          <a:prstGeom prst="rect">
            <a:avLst/>
          </a:prstGeom>
          <a:noFill/>
        </p:spPr>
        <p:txBody>
          <a:bodyPr wrap="square" rtlCol="0">
            <a:spAutoFit/>
          </a:bodyPr>
          <a:lstStyle/>
          <a:p>
            <a:r>
              <a:rPr lang="sr-Cyrl-RS" sz="4400" b="1" dirty="0">
                <a:solidFill>
                  <a:schemeClr val="bg1"/>
                </a:solidFill>
                <a:latin typeface="Times New Roman" panose="02020603050405020304" pitchFamily="18" charset="0"/>
                <a:cs typeface="Times New Roman" panose="02020603050405020304" pitchFamily="18" charset="0"/>
              </a:rPr>
              <a:t>Дијагноза</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79915" y="1575225"/>
            <a:ext cx="5201489" cy="461665"/>
          </a:xfrm>
          <a:prstGeom prst="rect">
            <a:avLst/>
          </a:prstGeom>
        </p:spPr>
        <p:txBody>
          <a:bodyPr wrap="none">
            <a:spAutoFit/>
          </a:bodyPr>
          <a:lstStyle/>
          <a:p>
            <a:pPr marL="342900" indent="-342900">
              <a:buFont typeface="Wingdings" panose="05000000000000000000" pitchFamily="2" charset="2"/>
              <a:buChar char="Ø"/>
            </a:pPr>
            <a:r>
              <a:rPr lang="ru-RU" sz="2400" dirty="0">
                <a:solidFill>
                  <a:schemeClr val="bg1"/>
                </a:solidFill>
                <a:latin typeface="Times New Roman" panose="02020603050405020304" pitchFamily="18" charset="0"/>
                <a:cs typeface="Times New Roman" panose="02020603050405020304" pitchFamily="18" charset="0"/>
              </a:rPr>
              <a:t>Клинички преглед од стране лекара</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29025" r="36543" b="12017"/>
          <a:stretch/>
        </p:blipFill>
        <p:spPr>
          <a:xfrm>
            <a:off x="7898898" y="1152914"/>
            <a:ext cx="3579223" cy="5146060"/>
          </a:xfrm>
          <a:prstGeom prst="rect">
            <a:avLst/>
          </a:prstGeom>
        </p:spPr>
      </p:pic>
    </p:spTree>
    <p:extLst>
      <p:ext uri="{BB962C8B-B14F-4D97-AF65-F5344CB8AC3E}">
        <p14:creationId xmlns:p14="http://schemas.microsoft.com/office/powerpoint/2010/main" val="91904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5512527" y="822961"/>
            <a:ext cx="5408021" cy="4708981"/>
          </a:xfrm>
          <a:prstGeom prst="rect">
            <a:avLst/>
          </a:prstGeom>
          <a:noFill/>
        </p:spPr>
        <p:txBody>
          <a:bodyPr wrap="square" rtlCol="0">
            <a:spAutoFit/>
          </a:bodyPr>
          <a:lstStyle/>
          <a:p>
            <a:endParaRPr lang="ru-RU"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Потом се утврђују симптоми као што су носна запушеност, кијање, апнеја, главобоље или болови у лицу, који могу бити узроковани деформацијом септума. </a:t>
            </a:r>
          </a:p>
          <a:p>
            <a:endParaRPr lang="ru-RU"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Испитујући историју симптома, разматра се трајање, учесталост и утицај ових проблема на свакодневни живот.Такође, испитује се анамнеза, укључујући повреде носа, претходне операције или било какве друге болести које могу утицати на структуру носа. </a:t>
            </a:r>
          </a:p>
          <a:p>
            <a:endParaRPr lang="ru-RU" sz="2000" dirty="0">
              <a:solidFill>
                <a:schemeClr val="bg1"/>
              </a:solidFill>
              <a:latin typeface="Times New Roman" panose="02020603050405020304" pitchFamily="18" charset="0"/>
              <a:cs typeface="Times New Roman" panose="02020603050405020304" pitchFamily="18" charset="0"/>
            </a:endParaRPr>
          </a:p>
          <a:p>
            <a:r>
              <a:rPr lang="ru-RU" sz="2000" dirty="0">
                <a:solidFill>
                  <a:schemeClr val="bg1"/>
                </a:solidFill>
                <a:latin typeface="Times New Roman" panose="02020603050405020304" pitchFamily="18" charset="0"/>
                <a:cs typeface="Times New Roman" panose="02020603050405020304" pitchFamily="18" charset="0"/>
              </a:rPr>
              <a:t>Ако је потребно, разматраће се и присуство других болести као што су алергије.</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2"/>
          <a:stretch>
            <a:fillRect/>
          </a:stretch>
        </p:blipFill>
        <p:spPr>
          <a:xfrm>
            <a:off x="585651" y="988423"/>
            <a:ext cx="4354287" cy="4354286"/>
          </a:xfrm>
          <a:prstGeom prst="rect">
            <a:avLst/>
          </a:prstGeom>
        </p:spPr>
      </p:pic>
    </p:spTree>
    <p:extLst>
      <p:ext uri="{BB962C8B-B14F-4D97-AF65-F5344CB8AC3E}">
        <p14:creationId xmlns:p14="http://schemas.microsoft.com/office/powerpoint/2010/main" val="20156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sp>
        <p:nvSpPr>
          <p:cNvPr id="2" name="TextBox 1"/>
          <p:cNvSpPr txBox="1"/>
          <p:nvPr/>
        </p:nvSpPr>
        <p:spPr>
          <a:xfrm>
            <a:off x="287383" y="1361065"/>
            <a:ext cx="11547567" cy="2215991"/>
          </a:xfrm>
          <a:prstGeom prst="rect">
            <a:avLst/>
          </a:prstGeom>
          <a:noFill/>
        </p:spPr>
        <p:txBody>
          <a:bodyPr wrap="square" rtlCol="0">
            <a:spAutoFit/>
          </a:bodyPr>
          <a:lstStyle/>
          <a:p>
            <a:r>
              <a:rPr lang="ru-RU" sz="2400" dirty="0">
                <a:solidFill>
                  <a:schemeClr val="bg1"/>
                </a:solidFill>
                <a:latin typeface="Times New Roman" panose="02020603050405020304" pitchFamily="18" charset="0"/>
                <a:cs typeface="Times New Roman" panose="02020603050405020304" pitchFamily="18" charset="0"/>
              </a:rPr>
              <a:t>На</a:t>
            </a:r>
            <a:r>
              <a:rPr lang="sr-Cyrl-RS" sz="2400" dirty="0">
                <a:solidFill>
                  <a:schemeClr val="bg1"/>
                </a:solidFill>
                <a:latin typeface="Times New Roman" panose="02020603050405020304" pitchFamily="18" charset="0"/>
                <a:cs typeface="Times New Roman" panose="02020603050405020304" pitchFamily="18" charset="0"/>
              </a:rPr>
              <a:t>з</a:t>
            </a:r>
            <a:r>
              <a:rPr lang="ru-RU" sz="2400" dirty="0">
                <a:solidFill>
                  <a:schemeClr val="bg1"/>
                </a:solidFill>
                <a:latin typeface="Times New Roman" panose="02020603050405020304" pitchFamily="18" charset="0"/>
                <a:cs typeface="Times New Roman" panose="02020603050405020304" pitchFamily="18" charset="0"/>
              </a:rPr>
              <a:t>ална ендоскопија је минимално инвазивна процедура која користи танку, флексибилну цев са камером за преглед унутрашњости носа и септума. </a:t>
            </a:r>
            <a:endParaRPr lang="sr-Latn-RS" sz="2400" dirty="0">
              <a:solidFill>
                <a:schemeClr val="bg1"/>
              </a:solidFill>
              <a:latin typeface="Times New Roman" panose="02020603050405020304" pitchFamily="18" charset="0"/>
              <a:cs typeface="Times New Roman" panose="02020603050405020304" pitchFamily="18" charset="0"/>
            </a:endParaRPr>
          </a:p>
          <a:p>
            <a:endParaRPr lang="sr-Latn-RS"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Ендоскоп се убацује у ноздрве, при чему се омогућава преглед носних канала и детекција деформације септума, као и друге абнормалности попут полипа или упала.</a:t>
            </a:r>
          </a:p>
          <a:p>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3590" y="326573"/>
            <a:ext cx="7602583" cy="769441"/>
          </a:xfrm>
          <a:prstGeom prst="rect">
            <a:avLst/>
          </a:prstGeom>
          <a:noFill/>
        </p:spPr>
        <p:txBody>
          <a:bodyPr wrap="square" rtlCol="0">
            <a:spAutoFit/>
          </a:bodyPr>
          <a:lstStyle/>
          <a:p>
            <a:pPr marL="285750" indent="-285750">
              <a:buFont typeface="Wingdings" panose="05000000000000000000" pitchFamily="2" charset="2"/>
              <a:buChar char="Ø"/>
            </a:pPr>
            <a:r>
              <a:rPr lang="sr-Cyrl-RS" sz="4400" dirty="0">
                <a:solidFill>
                  <a:schemeClr val="bg1"/>
                </a:solidFill>
                <a:latin typeface="Times New Roman" panose="02020603050405020304" pitchFamily="18" charset="0"/>
                <a:cs typeface="Times New Roman" panose="02020603050405020304" pitchFamily="18" charset="0"/>
              </a:rPr>
              <a:t>Назална ендоскопија</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4249239" y="3513910"/>
            <a:ext cx="5619024" cy="3160701"/>
          </a:xfrm>
          <a:prstGeom prst="rect">
            <a:avLst/>
          </a:prstGeom>
        </p:spPr>
      </p:pic>
      <p:sp>
        <p:nvSpPr>
          <p:cNvPr id="10" name="Oval 9"/>
          <p:cNvSpPr/>
          <p:nvPr/>
        </p:nvSpPr>
        <p:spPr>
          <a:xfrm rot="20551190">
            <a:off x="5538651" y="4976949"/>
            <a:ext cx="391887" cy="2481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6012870" y="4923823"/>
            <a:ext cx="258319" cy="180040"/>
          </a:xfrm>
          <a:prstGeom prst="rect">
            <a:avLst/>
          </a:prstGeom>
        </p:spPr>
      </p:pic>
    </p:spTree>
    <p:extLst>
      <p:ext uri="{BB962C8B-B14F-4D97-AF65-F5344CB8AC3E}">
        <p14:creationId xmlns:p14="http://schemas.microsoft.com/office/powerpoint/2010/main" val="23088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sp>
        <p:nvSpPr>
          <p:cNvPr id="2" name="TextBox 1"/>
          <p:cNvSpPr txBox="1"/>
          <p:nvPr/>
        </p:nvSpPr>
        <p:spPr>
          <a:xfrm>
            <a:off x="5817325" y="1259290"/>
            <a:ext cx="6374675" cy="4154984"/>
          </a:xfrm>
          <a:prstGeom prst="rect">
            <a:avLst/>
          </a:prstGeom>
          <a:noFill/>
        </p:spPr>
        <p:txBody>
          <a:bodyPr wrap="square" rtlCol="0">
            <a:spAutoFit/>
          </a:bodyPr>
          <a:lstStyle/>
          <a:p>
            <a:endParaRPr lang="ru-RU"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Ова процедура помаже у процени степена, природе деформације и у одређивању најбољег плана лечења. </a:t>
            </a:r>
            <a:endParaRPr lang="sr-Latn-RS" sz="2400" dirty="0">
              <a:solidFill>
                <a:schemeClr val="bg1"/>
              </a:solidFill>
              <a:latin typeface="Times New Roman" panose="02020603050405020304" pitchFamily="18" charset="0"/>
              <a:cs typeface="Times New Roman" panose="02020603050405020304" pitchFamily="18" charset="0"/>
            </a:endParaRPr>
          </a:p>
          <a:p>
            <a:endParaRPr lang="sr-Latn-RS"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Обично не захтева анестезију, али у неким случајевима може се користити локална анестезија. </a:t>
            </a:r>
            <a:endParaRPr lang="sr-Latn-RS" sz="2400" dirty="0">
              <a:solidFill>
                <a:schemeClr val="bg1"/>
              </a:solidFill>
              <a:latin typeface="Times New Roman" panose="02020603050405020304" pitchFamily="18" charset="0"/>
              <a:cs typeface="Times New Roman" panose="02020603050405020304" pitchFamily="18" charset="0"/>
            </a:endParaRPr>
          </a:p>
          <a:p>
            <a:endParaRPr lang="sr-Latn-RS"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Након ендоскопије, пацијенти се обично могу вратити нормалним активностима.</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7325" t="8234" r="2974"/>
          <a:stretch/>
        </p:blipFill>
        <p:spPr>
          <a:xfrm>
            <a:off x="509451" y="1541420"/>
            <a:ext cx="4673696" cy="4127863"/>
          </a:xfrm>
          <a:prstGeom prst="rect">
            <a:avLst/>
          </a:prstGeom>
        </p:spPr>
      </p:pic>
    </p:spTree>
    <p:extLst>
      <p:ext uri="{BB962C8B-B14F-4D97-AF65-F5344CB8AC3E}">
        <p14:creationId xmlns:p14="http://schemas.microsoft.com/office/powerpoint/2010/main" val="8565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3897873" y="-1444398"/>
            <a:ext cx="439625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578983" y="3971654"/>
            <a:ext cx="11795759" cy="2308324"/>
          </a:xfrm>
          <a:prstGeom prst="rect">
            <a:avLst/>
          </a:prstGeom>
          <a:noFill/>
        </p:spPr>
        <p:txBody>
          <a:bodyPr wrap="square" rtlCol="0">
            <a:spAutoFit/>
          </a:bodyPr>
          <a:lstStyle/>
          <a:p>
            <a:pPr marL="457200" indent="-457200">
              <a:buAutoNum type="arabicPeriod"/>
            </a:pPr>
            <a:r>
              <a:rPr lang="ru-RU" sz="2400" dirty="0">
                <a:solidFill>
                  <a:schemeClr val="bg1"/>
                </a:solidFill>
                <a:latin typeface="Times New Roman" panose="02020603050405020304" pitchFamily="18" charset="0"/>
                <a:cs typeface="Times New Roman" panose="02020603050405020304" pitchFamily="18" charset="0"/>
              </a:rPr>
              <a:t>Рендгенски снимц</a:t>
            </a:r>
            <a:r>
              <a:rPr lang="sr-Cyrl-RS" sz="2400" dirty="0">
                <a:solidFill>
                  <a:schemeClr val="bg1"/>
                </a:solidFill>
                <a:latin typeface="Times New Roman" panose="02020603050405020304" pitchFamily="18" charset="0"/>
                <a:cs typeface="Times New Roman" panose="02020603050405020304" pitchFamily="18" charset="0"/>
              </a:rPr>
              <a:t>и</a:t>
            </a:r>
            <a:endParaRPr lang="sr-Latn-RS" sz="2400" dirty="0">
              <a:solidFill>
                <a:schemeClr val="bg1"/>
              </a:solidFill>
              <a:latin typeface="Times New Roman" panose="02020603050405020304" pitchFamily="18" charset="0"/>
              <a:cs typeface="Times New Roman" panose="02020603050405020304" pitchFamily="18" charset="0"/>
            </a:endParaRPr>
          </a:p>
          <a:p>
            <a:endParaRPr lang="sr-Cyrl-RS" sz="2400" dirty="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ru-RU" sz="2400" dirty="0">
                <a:solidFill>
                  <a:schemeClr val="bg1"/>
                </a:solidFill>
                <a:latin typeface="Times New Roman" panose="02020603050405020304" pitchFamily="18" charset="0"/>
                <a:cs typeface="Times New Roman" panose="02020603050405020304" pitchFamily="18" charset="0"/>
              </a:rPr>
              <a:t>Не користе се рутински, али могу пружити основни преглед структуре носа.</a:t>
            </a:r>
          </a:p>
          <a:p>
            <a:pPr marL="285750" indent="-285750">
              <a:buFontTx/>
              <a:buChar char="-"/>
            </a:pPr>
            <a:r>
              <a:rPr lang="ru-RU" sz="2400" dirty="0">
                <a:solidFill>
                  <a:schemeClr val="bg1"/>
                </a:solidFill>
                <a:latin typeface="Times New Roman" panose="02020603050405020304" pitchFamily="18" charset="0"/>
                <a:cs typeface="Times New Roman" panose="02020603050405020304" pitchFamily="18" charset="0"/>
              </a:rPr>
              <a:t>Показују очигледне деформације септума, као што су кривине или померања.</a:t>
            </a:r>
          </a:p>
          <a:p>
            <a:pPr marL="285750" indent="-285750">
              <a:buFontTx/>
              <a:buChar char="-"/>
            </a:pPr>
            <a:r>
              <a:rPr lang="ru-RU" sz="2400" dirty="0">
                <a:solidFill>
                  <a:schemeClr val="bg1"/>
                </a:solidFill>
                <a:latin typeface="Times New Roman" panose="02020603050405020304" pitchFamily="18" charset="0"/>
                <a:cs typeface="Times New Roman" panose="02020603050405020304" pitchFamily="18" charset="0"/>
              </a:rPr>
              <a:t>Брза и једноставна метода, али није довољно детаљна за сложеније случајеве.</a:t>
            </a:r>
          </a:p>
          <a:p>
            <a:endParaRPr lang="ru-RU" sz="24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78984" y="1237173"/>
            <a:ext cx="5057369" cy="769441"/>
          </a:xfrm>
          <a:prstGeom prst="rect">
            <a:avLst/>
          </a:prstGeom>
          <a:noFill/>
        </p:spPr>
        <p:txBody>
          <a:bodyPr wrap="square" rtlCol="0">
            <a:spAutoFit/>
          </a:bodyPr>
          <a:lstStyle/>
          <a:p>
            <a:pPr marL="571500" indent="-571500">
              <a:buFont typeface="Wingdings" panose="05000000000000000000" pitchFamily="2" charset="2"/>
              <a:buChar char="Ø"/>
            </a:pPr>
            <a:r>
              <a:rPr lang="sr-Cyrl-RS" sz="4400" b="1" dirty="0">
                <a:latin typeface="Times New Roman" panose="02020603050405020304" pitchFamily="18" charset="0"/>
                <a:cs typeface="Times New Roman" panose="02020603050405020304" pitchFamily="18" charset="0"/>
              </a:rPr>
              <a:t>Методе снимања</a:t>
            </a:r>
            <a:endParaRPr lang="en-US" sz="4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093131" y="394787"/>
            <a:ext cx="3814355" cy="3826503"/>
          </a:xfrm>
          <a:prstGeom prst="rect">
            <a:avLst/>
          </a:prstGeom>
        </p:spPr>
      </p:pic>
    </p:spTree>
    <p:extLst>
      <p:ext uri="{BB962C8B-B14F-4D97-AF65-F5344CB8AC3E}">
        <p14:creationId xmlns:p14="http://schemas.microsoft.com/office/powerpoint/2010/main" val="27450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3897873" y="-1444398"/>
            <a:ext cx="439625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235132" y="3090468"/>
            <a:ext cx="11795759" cy="3323987"/>
          </a:xfrm>
          <a:prstGeom prst="rect">
            <a:avLst/>
          </a:prstGeom>
          <a:noFill/>
        </p:spPr>
        <p:txBody>
          <a:bodyPr wrap="square" rtlCol="0">
            <a:spAutoFit/>
          </a:bodyPr>
          <a:lstStyle/>
          <a:p>
            <a:endParaRPr lang="ru-RU"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2. Скенер </a:t>
            </a:r>
            <a:endParaRPr lang="sr-Latn-RS" sz="2400" dirty="0">
              <a:solidFill>
                <a:schemeClr val="bg1"/>
              </a:solidFill>
              <a:latin typeface="Times New Roman" panose="02020603050405020304" pitchFamily="18" charset="0"/>
              <a:cs typeface="Times New Roman" panose="02020603050405020304" pitchFamily="18" charset="0"/>
            </a:endParaRPr>
          </a:p>
          <a:p>
            <a:endParaRPr lang="ru-RU" sz="2400" dirty="0">
              <a:solidFill>
                <a:schemeClr val="bg1"/>
              </a:solidFill>
              <a:latin typeface="Times New Roman" panose="02020603050405020304" pitchFamily="18" charset="0"/>
              <a:cs typeface="Times New Roman" panose="02020603050405020304" pitchFamily="18" charset="0"/>
            </a:endParaRPr>
          </a:p>
          <a:p>
            <a:pPr marL="285750" indent="-285750">
              <a:buFont typeface="Times New Roman" panose="02020603050405020304" pitchFamily="18" charset="0"/>
              <a:buChar char="-"/>
            </a:pPr>
            <a:r>
              <a:rPr lang="ru-RU" sz="2400" dirty="0">
                <a:solidFill>
                  <a:schemeClr val="bg1"/>
                </a:solidFill>
                <a:latin typeface="Times New Roman" panose="02020603050405020304" pitchFamily="18" charset="0"/>
                <a:cs typeface="Times New Roman" panose="02020603050405020304" pitchFamily="18" charset="0"/>
              </a:rPr>
              <a:t>Пружа детаљан, тродимензионални приказ носне шупљине и септума.</a:t>
            </a:r>
          </a:p>
          <a:p>
            <a:pPr marL="285750" indent="-285750">
              <a:buFont typeface="Times New Roman" panose="02020603050405020304" pitchFamily="18" charset="0"/>
              <a:buChar char="-"/>
            </a:pPr>
            <a:r>
              <a:rPr lang="ru-RU" sz="2400" dirty="0">
                <a:solidFill>
                  <a:schemeClr val="bg1"/>
                </a:solidFill>
                <a:latin typeface="Times New Roman" panose="02020603050405020304" pitchFamily="18" charset="0"/>
                <a:cs typeface="Times New Roman" panose="02020603050405020304" pitchFamily="18" charset="0"/>
              </a:rPr>
              <a:t>Чешће се користи за процену сложенијих случајева.</a:t>
            </a:r>
          </a:p>
          <a:p>
            <a:pPr marL="285750" indent="-285750">
              <a:buFont typeface="Times New Roman" panose="02020603050405020304" pitchFamily="18" charset="0"/>
              <a:buChar char="-"/>
            </a:pPr>
            <a:r>
              <a:rPr lang="ru-RU" sz="2400" dirty="0">
                <a:solidFill>
                  <a:schemeClr val="bg1"/>
                </a:solidFill>
                <a:latin typeface="Times New Roman" panose="02020603050405020304" pitchFamily="18" charset="0"/>
                <a:cs typeface="Times New Roman" panose="02020603050405020304" pitchFamily="18" charset="0"/>
              </a:rPr>
              <a:t>Открива не само деформације септума, већ и друге абнормалности као што су полипи, упале и структурне промене.</a:t>
            </a:r>
          </a:p>
          <a:p>
            <a:pPr marL="285750" indent="-285750">
              <a:buFont typeface="Times New Roman" panose="02020603050405020304" pitchFamily="18" charset="0"/>
              <a:buChar char="-"/>
            </a:pPr>
            <a:r>
              <a:rPr lang="ru-RU" sz="2400" dirty="0">
                <a:solidFill>
                  <a:schemeClr val="bg1"/>
                </a:solidFill>
                <a:latin typeface="Times New Roman" panose="02020603050405020304" pitchFamily="18" charset="0"/>
                <a:cs typeface="Times New Roman" panose="02020603050405020304" pitchFamily="18" charset="0"/>
              </a:rPr>
              <a:t>Помаже лекару да донесе најбоље одлуке о лечењу, било медикаментозном или хируршком.</a:t>
            </a:r>
          </a:p>
        </p:txBody>
      </p:sp>
      <p:pic>
        <p:nvPicPr>
          <p:cNvPr id="8" name="Picture 7"/>
          <p:cNvPicPr>
            <a:picLocks noChangeAspect="1"/>
          </p:cNvPicPr>
          <p:nvPr/>
        </p:nvPicPr>
        <p:blipFill rotWithShape="1">
          <a:blip r:embed="rId2"/>
          <a:srcRect b="2703"/>
          <a:stretch/>
        </p:blipFill>
        <p:spPr>
          <a:xfrm>
            <a:off x="5669281" y="227235"/>
            <a:ext cx="5557257" cy="3613247"/>
          </a:xfrm>
          <a:prstGeom prst="rect">
            <a:avLst/>
          </a:prstGeom>
        </p:spPr>
      </p:pic>
    </p:spTree>
    <p:extLst>
      <p:ext uri="{BB962C8B-B14F-4D97-AF65-F5344CB8AC3E}">
        <p14:creationId xmlns:p14="http://schemas.microsoft.com/office/powerpoint/2010/main" val="78060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arn(inVertical)">
                                      <p:cBhvr>
                                        <p:cTn id="10" dur="500"/>
                                        <p:tgtEl>
                                          <p:spTgt spid="4">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arn(inVertical)">
                                      <p:cBhvr>
                                        <p:cTn id="13" dur="500"/>
                                        <p:tgtEl>
                                          <p:spTgt spid="4">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arn(inVertical)">
                                      <p:cBhvr>
                                        <p:cTn id="16" dur="500"/>
                                        <p:tgtEl>
                                          <p:spTgt spid="4">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barn(inVertical)">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3" y="-4157877"/>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13" name="TextBox 12"/>
          <p:cNvSpPr txBox="1"/>
          <p:nvPr/>
        </p:nvSpPr>
        <p:spPr>
          <a:xfrm>
            <a:off x="322221" y="1026792"/>
            <a:ext cx="11547567" cy="5355312"/>
          </a:xfrm>
          <a:prstGeom prst="rect">
            <a:avLst/>
          </a:prstGeom>
          <a:noFill/>
        </p:spPr>
        <p:txBody>
          <a:bodyPr wrap="square" rtlCol="0">
            <a:spAutoFit/>
          </a:bodyPr>
          <a:lstStyle/>
          <a:p>
            <a:r>
              <a:rPr lang="sr-Cyrl-RS" dirty="0">
                <a:solidFill>
                  <a:schemeClr val="bg1"/>
                </a:solidFill>
                <a:latin typeface="Times New Roman" panose="02020603050405020304" pitchFamily="18" charset="0"/>
                <a:cs typeface="Times New Roman" panose="02020603050405020304" pitchFamily="18" charset="0"/>
              </a:rPr>
              <a:t>1.  Деконгестиви и назални стероиди</a:t>
            </a:r>
          </a:p>
          <a:p>
            <a:endParaRPr lang="sr-Cyrl-RS" dirty="0">
              <a:solidFill>
                <a:schemeClr val="bg1"/>
              </a:solidFill>
              <a:latin typeface="Times New Roman" panose="02020603050405020304" pitchFamily="18" charset="0"/>
              <a:cs typeface="Times New Roman" panose="02020603050405020304" pitchFamily="18" charset="0"/>
            </a:endParaRPr>
          </a:p>
          <a:p>
            <a:r>
              <a:rPr lang="sr-Cyrl-RS" dirty="0">
                <a:solidFill>
                  <a:schemeClr val="bg1"/>
                </a:solidFill>
                <a:latin typeface="Times New Roman" panose="02020603050405020304" pitchFamily="18" charset="0"/>
                <a:cs typeface="Times New Roman" panose="02020603050405020304" pitchFamily="18" charset="0"/>
              </a:rPr>
              <a:t>Деконгестиви - Ови лекови помажу у смањењу отицања слузнице носа, чиме олакшавају дисање кроз нос. Доступни су као орални лекови или назални спрејеви. Уобичајени деконгестиви укључују псеудоефедрин ( орално ) и оксиметазолин ( назални спреј ). Не треба их користити дуготрајно, јер прекомерна употреба може довести до рефлексног запушења носа.</a:t>
            </a:r>
          </a:p>
          <a:p>
            <a:endParaRPr lang="sr-Cyrl-RS"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endParaRPr lang="sr-Cyrl-RS"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endParaRPr lang="sr-Cyrl-RS"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endParaRPr lang="sr-Cyrl-RS"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endParaRPr lang="sr-Cyrl-RS"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endParaRPr lang="sr-Cyrl-RS" dirty="0">
              <a:solidFill>
                <a:schemeClr val="bg1"/>
              </a:solidFill>
              <a:latin typeface="Times New Roman" panose="02020603050405020304" pitchFamily="18" charset="0"/>
              <a:cs typeface="Times New Roman" panose="02020603050405020304" pitchFamily="18" charset="0"/>
            </a:endParaRPr>
          </a:p>
          <a:p>
            <a:endParaRPr lang="sr-Cyrl-RS"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endParaRPr lang="sr-Cyrl-RS" dirty="0">
              <a:latin typeface="Times New Roman" panose="02020603050405020304" pitchFamily="18" charset="0"/>
              <a:cs typeface="Times New Roman" panose="02020603050405020304" pitchFamily="18" charset="0"/>
            </a:endParaRPr>
          </a:p>
          <a:p>
            <a:r>
              <a:rPr lang="sr-Cyrl-RS" dirty="0">
                <a:latin typeface="Times New Roman" panose="02020603050405020304" pitchFamily="18" charset="0"/>
                <a:cs typeface="Times New Roman" panose="02020603050405020304" pitchFamily="18" charset="0"/>
              </a:rPr>
              <a:t>Назални стероиди</a:t>
            </a:r>
          </a:p>
          <a:p>
            <a:pPr marL="342900" indent="-342900">
              <a:buAutoNum type="arabicPeriod" startAt="2"/>
            </a:pPr>
            <a:endParaRPr lang="sr-Cyrl-RS" dirty="0">
              <a:latin typeface="Times New Roman" panose="02020603050405020304" pitchFamily="18" charset="0"/>
              <a:cs typeface="Times New Roman" panose="02020603050405020304" pitchFamily="18" charset="0"/>
            </a:endParaRPr>
          </a:p>
          <a:p>
            <a:r>
              <a:rPr lang="sr-Cyrl-RS" dirty="0">
                <a:latin typeface="Times New Roman" panose="02020603050405020304" pitchFamily="18" charset="0"/>
                <a:cs typeface="Times New Roman" panose="02020603050405020304" pitchFamily="18" charset="0"/>
              </a:rPr>
              <a:t>Корткостероидни назални спрејеви као што су флутиказон, будесонид и мометазон смањују упалу унутар носних шупљина. Редовном употребом могу помоћи у ублажавању запушености и побољшању протока ваздуха, посебно код пацијената са благим до умереним симптомима ДНС-а.</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72446" y="39191"/>
            <a:ext cx="4336869" cy="769441"/>
          </a:xfrm>
          <a:prstGeom prst="rect">
            <a:avLst/>
          </a:prstGeom>
          <a:noFill/>
        </p:spPr>
        <p:txBody>
          <a:bodyPr wrap="square" rtlCol="0">
            <a:spAutoFit/>
          </a:bodyPr>
          <a:lstStyle/>
          <a:p>
            <a:r>
              <a:rPr lang="sr-Cyrl-RS" sz="4400" b="1" dirty="0">
                <a:solidFill>
                  <a:schemeClr val="bg1"/>
                </a:solidFill>
                <a:latin typeface="Times New Roman" panose="02020603050405020304" pitchFamily="18" charset="0"/>
                <a:cs typeface="Times New Roman" panose="02020603050405020304" pitchFamily="18" charset="0"/>
              </a:rPr>
              <a:t>Терапија</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509685" y="2406656"/>
            <a:ext cx="3971667" cy="3176556"/>
          </a:xfrm>
          <a:prstGeom prst="rect">
            <a:avLst/>
          </a:prstGeom>
        </p:spPr>
      </p:pic>
      <p:pic>
        <p:nvPicPr>
          <p:cNvPr id="5" name="Picture 4"/>
          <p:cNvPicPr>
            <a:picLocks noChangeAspect="1"/>
          </p:cNvPicPr>
          <p:nvPr/>
        </p:nvPicPr>
        <p:blipFill rotWithShape="1">
          <a:blip r:embed="rId3"/>
          <a:srcRect t="23372" b="23828"/>
          <a:stretch/>
        </p:blipFill>
        <p:spPr>
          <a:xfrm>
            <a:off x="6543405" y="2860059"/>
            <a:ext cx="4298769" cy="2269750"/>
          </a:xfrm>
          <a:prstGeom prst="rect">
            <a:avLst/>
          </a:prstGeom>
        </p:spPr>
      </p:pic>
    </p:spTree>
    <p:extLst>
      <p:ext uri="{BB962C8B-B14F-4D97-AF65-F5344CB8AC3E}">
        <p14:creationId xmlns:p14="http://schemas.microsoft.com/office/powerpoint/2010/main" val="60428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barn(inVertical)">
                                      <p:cBhvr>
                                        <p:cTn id="15" dur="500"/>
                                        <p:tgtEl>
                                          <p:spTgt spid="1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xEl>
                                              <p:pRg st="11" end="11"/>
                                            </p:txEl>
                                          </p:spTgt>
                                        </p:tgtEl>
                                        <p:attrNameLst>
                                          <p:attrName>style.visibility</p:attrName>
                                        </p:attrNameLst>
                                      </p:cBhvr>
                                      <p:to>
                                        <p:strVal val="visible"/>
                                      </p:to>
                                    </p:set>
                                    <p:animEffect transition="in" filter="barn(inVertical)">
                                      <p:cBhvr>
                                        <p:cTn id="18" dur="500"/>
                                        <p:tgtEl>
                                          <p:spTgt spid="13">
                                            <p:txEl>
                                              <p:pRg st="11" end="1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xEl>
                                              <p:pRg st="13" end="13"/>
                                            </p:txEl>
                                          </p:spTgt>
                                        </p:tgtEl>
                                        <p:attrNameLst>
                                          <p:attrName>style.visibility</p:attrName>
                                        </p:attrNameLst>
                                      </p:cBhvr>
                                      <p:to>
                                        <p:strVal val="visible"/>
                                      </p:to>
                                    </p:set>
                                    <p:animEffect transition="in" filter="barn(inVertical)">
                                      <p:cBhvr>
                                        <p:cTn id="21" dur="500"/>
                                        <p:tgtEl>
                                          <p:spTgt spid="1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4995529" y="1128697"/>
            <a:ext cx="6813217" cy="3693319"/>
          </a:xfrm>
          <a:prstGeom prst="rect">
            <a:avLst/>
          </a:prstGeom>
          <a:noFill/>
        </p:spPr>
        <p:txBody>
          <a:bodyPr wrap="square" rtlCol="0">
            <a:spAutoFit/>
          </a:bodyPr>
          <a:lstStyle/>
          <a:p>
            <a:pPr marL="342900" indent="-342900">
              <a:buAutoNum type="arabicPeriod" startAt="2"/>
            </a:pPr>
            <a:r>
              <a:rPr lang="ru-RU" sz="2400" dirty="0">
                <a:solidFill>
                  <a:schemeClr val="bg1"/>
                </a:solidFill>
                <a:latin typeface="Times New Roman" panose="02020603050405020304" pitchFamily="18" charset="0"/>
                <a:cs typeface="Times New Roman" panose="02020603050405020304" pitchFamily="18" charset="0"/>
              </a:rPr>
              <a:t>Салини носни спрејеви или испирање</a:t>
            </a:r>
          </a:p>
          <a:p>
            <a:endParaRPr lang="ru-RU"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Салини носни спрејеви - Ови спрејеви влаже носне шупљине и могу помоћи у испирању слузи и алергена. </a:t>
            </a:r>
          </a:p>
          <a:p>
            <a:endParaRPr lang="ru-RU"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Безбедни су за редовну употребу и могу помоћи у смањењу сувоће носа и иритације која се јавља код ДНС-а.</a:t>
            </a:r>
          </a:p>
          <a:p>
            <a:endParaRPr lang="ru-RU"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pic>
        <p:nvPicPr>
          <p:cNvPr id="7" name="Picture 6"/>
          <p:cNvPicPr>
            <a:picLocks noChangeAspect="1"/>
          </p:cNvPicPr>
          <p:nvPr/>
        </p:nvPicPr>
        <p:blipFill rotWithShape="1">
          <a:blip r:embed="rId2"/>
          <a:srcRect l="12737" r="12929"/>
          <a:stretch/>
        </p:blipFill>
        <p:spPr>
          <a:xfrm>
            <a:off x="894881" y="1210450"/>
            <a:ext cx="3298296" cy="4437099"/>
          </a:xfrm>
          <a:prstGeom prst="rect">
            <a:avLst/>
          </a:prstGeom>
        </p:spPr>
      </p:pic>
    </p:spTree>
    <p:extLst>
      <p:ext uri="{BB962C8B-B14F-4D97-AF65-F5344CB8AC3E}">
        <p14:creationId xmlns:p14="http://schemas.microsoft.com/office/powerpoint/2010/main" val="29510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arn(inVertic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9" name="TextBox 8">
            <a:extLst>
              <a:ext uri="{FF2B5EF4-FFF2-40B4-BE49-F238E27FC236}">
                <a16:creationId xmlns:a16="http://schemas.microsoft.com/office/drawing/2014/main" id="{797A921A-CA4B-C38A-1787-7BBE8124D72D}"/>
              </a:ext>
            </a:extLst>
          </p:cNvPr>
          <p:cNvSpPr txBox="1"/>
          <p:nvPr/>
        </p:nvSpPr>
        <p:spPr>
          <a:xfrm>
            <a:off x="420717" y="1665455"/>
            <a:ext cx="5834433" cy="4662815"/>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r>
              <a:rPr lang="ru-RU" altLang="ko-KR" sz="1800" dirty="0">
                <a:solidFill>
                  <a:schemeClr val="bg1"/>
                </a:solidFill>
                <a:latin typeface="Times New Roman" panose="02020603050405020304" pitchFamily="18" charset="0"/>
                <a:cs typeface="Times New Roman" panose="02020603050405020304" pitchFamily="18" charset="0"/>
              </a:rPr>
              <a:t>Нос је битан важан део респираторног система, чија је улога да филтрира, загреје и овлажи ваздух који удишемо. </a:t>
            </a:r>
          </a:p>
          <a:p>
            <a:endParaRPr lang="ru-RU" altLang="ko-KR" sz="1800" dirty="0">
              <a:solidFill>
                <a:schemeClr val="bg1"/>
              </a:solidFill>
              <a:latin typeface="Times New Roman" panose="02020603050405020304" pitchFamily="18" charset="0"/>
              <a:cs typeface="Times New Roman" panose="02020603050405020304" pitchFamily="18" charset="0"/>
            </a:endParaRPr>
          </a:p>
          <a:p>
            <a:r>
              <a:rPr lang="ru-RU" altLang="ko-KR" sz="1800" dirty="0">
                <a:solidFill>
                  <a:schemeClr val="bg1"/>
                </a:solidFill>
                <a:latin typeface="Times New Roman" panose="02020603050405020304" pitchFamily="18" charset="0"/>
                <a:cs typeface="Times New Roman" panose="02020603050405020304" pitchFamily="18" charset="0"/>
              </a:rPr>
              <a:t>Састоји се од неколико кључних структура:</a:t>
            </a:r>
          </a:p>
          <a:p>
            <a:pPr marL="285750" indent="-285750">
              <a:buFont typeface="Arial" panose="020B0604020202020204" pitchFamily="34" charset="0"/>
              <a:buChar char="•"/>
            </a:pPr>
            <a:r>
              <a:rPr lang="ru-RU" altLang="ko-KR" sz="1800" dirty="0">
                <a:solidFill>
                  <a:schemeClr val="bg1"/>
                </a:solidFill>
                <a:latin typeface="Times New Roman" panose="02020603050405020304" pitchFamily="18" charset="0"/>
                <a:cs typeface="Times New Roman" panose="02020603050405020304" pitchFamily="18" charset="0"/>
              </a:rPr>
              <a:t>Назална шупљина: Шупљи простор унутар носа, који је подељен на две половине носним септумом. Ова шупљина служи као пут за пролаз ваздуха у плућа.</a:t>
            </a:r>
          </a:p>
          <a:p>
            <a:endParaRPr lang="ru-RU" altLang="ko-KR" sz="18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altLang="ko-KR" sz="1800" dirty="0">
                <a:solidFill>
                  <a:schemeClr val="bg1"/>
                </a:solidFill>
                <a:latin typeface="Times New Roman" panose="02020603050405020304" pitchFamily="18" charset="0"/>
                <a:cs typeface="Times New Roman" panose="02020603050405020304" pitchFamily="18" charset="0"/>
              </a:rPr>
              <a:t>Септум: Танак зид грађен од костију и хрскавице, који дели назалну шупљину на леву и десну страну. Помаже у одржавању структуре носа.</a:t>
            </a:r>
            <a:endParaRPr lang="pt-BR" altLang="ko-KR" sz="18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F284B6A-83B4-6E95-3D57-AD02B44D2269}"/>
              </a:ext>
            </a:extLst>
          </p:cNvPr>
          <p:cNvSpPr txBox="1"/>
          <p:nvPr/>
        </p:nvSpPr>
        <p:spPr>
          <a:xfrm>
            <a:off x="618619" y="565716"/>
            <a:ext cx="4882156" cy="769441"/>
          </a:xfrm>
          <a:prstGeom prst="rect">
            <a:avLst/>
          </a:prstGeom>
          <a:noFill/>
        </p:spPr>
        <p:txBody>
          <a:bodyPr wrap="square" rtlCol="0">
            <a:spAutoFit/>
          </a:bodyPr>
          <a:lstStyle>
            <a:defPPr>
              <a:defRPr lang="en-US"/>
            </a:defPPr>
            <a:lvl1pPr>
              <a:defRPr sz="4400" b="1" i="1" spc="-150">
                <a:latin typeface="+mj-lt"/>
              </a:defRPr>
            </a:lvl1pPr>
          </a:lstStyle>
          <a:p>
            <a:r>
              <a:rPr lang="sr-Cyrl-RS" altLang="ko-KR" i="0" dirty="0">
                <a:solidFill>
                  <a:schemeClr val="accent1"/>
                </a:solidFill>
                <a:latin typeface="Times New Roman" panose="02020603050405020304" pitchFamily="18" charset="0"/>
                <a:cs typeface="Times New Roman" panose="02020603050405020304" pitchFamily="18" charset="0"/>
              </a:rPr>
              <a:t>Анатомија носа</a:t>
            </a:r>
            <a:endParaRPr lang="pt-BR" altLang="ko-KR" i="0" dirty="0">
              <a:solidFill>
                <a:schemeClr val="accent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460673" y="1034711"/>
            <a:ext cx="5492559" cy="4860915"/>
          </a:xfrm>
          <a:prstGeom prst="rect">
            <a:avLst/>
          </a:prstGeom>
        </p:spPr>
      </p:pic>
      <p:sp>
        <p:nvSpPr>
          <p:cNvPr id="4" name="Oval 3"/>
          <p:cNvSpPr/>
          <p:nvPr/>
        </p:nvSpPr>
        <p:spPr>
          <a:xfrm>
            <a:off x="9535885" y="4349931"/>
            <a:ext cx="1528355" cy="548640"/>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Oval 4"/>
          <p:cNvSpPr/>
          <p:nvPr/>
        </p:nvSpPr>
        <p:spPr>
          <a:xfrm>
            <a:off x="7628710" y="2586446"/>
            <a:ext cx="1201783" cy="1385538"/>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369292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299929" y="748141"/>
            <a:ext cx="6813217" cy="3693319"/>
          </a:xfrm>
          <a:prstGeom prst="rect">
            <a:avLst/>
          </a:prstGeom>
          <a:noFill/>
        </p:spPr>
        <p:txBody>
          <a:bodyPr wrap="square" rtlCol="0">
            <a:spAutoFit/>
          </a:bodyPr>
          <a:lstStyle/>
          <a:p>
            <a:endParaRPr lang="ru-RU"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Назално испирање</a:t>
            </a:r>
            <a:r>
              <a:rPr lang="sr-Latn-RS" sz="2400" dirty="0">
                <a:solidFill>
                  <a:schemeClr val="bg1"/>
                </a:solidFill>
                <a:latin typeface="Times New Roman" panose="02020603050405020304" pitchFamily="18" charset="0"/>
                <a:cs typeface="Times New Roman" panose="02020603050405020304" pitchFamily="18" charset="0"/>
              </a:rPr>
              <a:t> ( Neti Pot )</a:t>
            </a:r>
            <a:r>
              <a:rPr lang="ru-RU" sz="2400" dirty="0">
                <a:solidFill>
                  <a:schemeClr val="bg1"/>
                </a:solidFill>
                <a:latin typeface="Times New Roman" panose="02020603050405020304" pitchFamily="18" charset="0"/>
                <a:cs typeface="Times New Roman" panose="02020603050405020304" pitchFamily="18" charset="0"/>
              </a:rPr>
              <a:t> </a:t>
            </a:r>
            <a:endParaRPr lang="sr-Latn-RS" sz="2400" dirty="0">
              <a:solidFill>
                <a:schemeClr val="bg1"/>
              </a:solidFill>
              <a:latin typeface="Times New Roman" panose="02020603050405020304" pitchFamily="18" charset="0"/>
              <a:cs typeface="Times New Roman" panose="02020603050405020304" pitchFamily="18" charset="0"/>
            </a:endParaRPr>
          </a:p>
          <a:p>
            <a:endParaRPr lang="sr-Latn-RS"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Ово укључује испирање носних шупљина раствором соли како би се уклонила слуз, алергени и други нечисти продукти. </a:t>
            </a:r>
            <a:endParaRPr lang="sr-Latn-RS" sz="2400" dirty="0">
              <a:solidFill>
                <a:schemeClr val="bg1"/>
              </a:solidFill>
              <a:latin typeface="Times New Roman" panose="02020603050405020304" pitchFamily="18" charset="0"/>
              <a:cs typeface="Times New Roman" panose="02020603050405020304" pitchFamily="18" charset="0"/>
            </a:endParaRPr>
          </a:p>
          <a:p>
            <a:endParaRPr lang="sr-Latn-RS" sz="2400" dirty="0">
              <a:solidFill>
                <a:schemeClr val="bg1"/>
              </a:solidFill>
              <a:latin typeface="Times New Roman" panose="02020603050405020304" pitchFamily="18" charset="0"/>
              <a:cs typeface="Times New Roman" panose="02020603050405020304" pitchFamily="18" charset="0"/>
            </a:endParaRPr>
          </a:p>
          <a:p>
            <a:r>
              <a:rPr lang="ru-RU" sz="2400" dirty="0">
                <a:solidFill>
                  <a:schemeClr val="bg1"/>
                </a:solidFill>
                <a:latin typeface="Times New Roman" panose="02020603050405020304" pitchFamily="18" charset="0"/>
                <a:cs typeface="Times New Roman" panose="02020603050405020304" pitchFamily="18" charset="0"/>
              </a:rPr>
              <a:t>Редовна назална испирања могу смањити запушеност и побољшати проток ваздуха кроз нос код особа са девијацијом.</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2"/>
          <a:stretch>
            <a:fillRect/>
          </a:stretch>
        </p:blipFill>
        <p:spPr>
          <a:xfrm>
            <a:off x="7360844" y="1345237"/>
            <a:ext cx="4082219" cy="4624491"/>
          </a:xfrm>
          <a:prstGeom prst="rect">
            <a:avLst/>
          </a:prstGeom>
        </p:spPr>
      </p:pic>
    </p:spTree>
    <p:extLst>
      <p:ext uri="{BB962C8B-B14F-4D97-AF65-F5344CB8AC3E}">
        <p14:creationId xmlns:p14="http://schemas.microsoft.com/office/powerpoint/2010/main" val="125816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arn(inVertical)">
                                      <p:cBhvr>
                                        <p:cTn id="10" dur="500"/>
                                        <p:tgtEl>
                                          <p:spTgt spid="4">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barn(inVertical)">
                                      <p:cBhvr>
                                        <p:cTn id="1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3409405" y="-3"/>
            <a:ext cx="878259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5839098" y="994512"/>
            <a:ext cx="5963615" cy="4524315"/>
          </a:xfrm>
          <a:prstGeom prst="rect">
            <a:avLst/>
          </a:prstGeom>
          <a:noFill/>
        </p:spPr>
        <p:txBody>
          <a:bodyPr wrap="square" rtlCol="0">
            <a:spAutoFit/>
          </a:bodyPr>
          <a:lstStyle/>
          <a:p>
            <a:pPr marL="342900" indent="-342900">
              <a:buAutoNum type="arabicPeriod" startAt="3"/>
            </a:pPr>
            <a:r>
              <a:rPr lang="ru-RU" dirty="0">
                <a:latin typeface="Times New Roman" panose="02020603050405020304" pitchFamily="18" charset="0"/>
                <a:cs typeface="Times New Roman" panose="02020603050405020304" pitchFamily="18" charset="0"/>
              </a:rPr>
              <a:t>Симптоматска терапија</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Антихистаминици - Ако су алергије узрок запушености носа, антихистаминици ( нпр. цетиризин, лоратадин ) могу помоћи у ублажавању симптома као што су кијање, свраб и цурење из носа.</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Аналгетици - Лекови без рецепта, као што су парацетамол или ибупрофен, могу помоћи у смањењу синусног притиска или главобоље који изазивају запушеност носа услед девијације.</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Овлаживачи ваздуха - Додавање влаге у ваздух може спречити сушење носних шупљина, посебно у сувим окружењима, и помоћи у смањењу запушености и нелагодности.</a:t>
            </a:r>
          </a:p>
        </p:txBody>
      </p:sp>
      <p:sp>
        <p:nvSpPr>
          <p:cNvPr id="6" name="TextBox 5"/>
          <p:cNvSpPr txBox="1"/>
          <p:nvPr/>
        </p:nvSpPr>
        <p:spPr>
          <a:xfrm>
            <a:off x="6936379" y="5969726"/>
            <a:ext cx="4506684"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2"/>
          <a:stretch>
            <a:fillRect/>
          </a:stretch>
        </p:blipFill>
        <p:spPr>
          <a:xfrm>
            <a:off x="437061" y="530563"/>
            <a:ext cx="4043499" cy="2102620"/>
          </a:xfrm>
          <a:prstGeom prst="rect">
            <a:avLst/>
          </a:prstGeom>
        </p:spPr>
      </p:pic>
      <p:pic>
        <p:nvPicPr>
          <p:cNvPr id="3" name="Picture 2"/>
          <p:cNvPicPr>
            <a:picLocks noChangeAspect="1"/>
          </p:cNvPicPr>
          <p:nvPr/>
        </p:nvPicPr>
        <p:blipFill>
          <a:blip r:embed="rId3"/>
          <a:stretch>
            <a:fillRect/>
          </a:stretch>
        </p:blipFill>
        <p:spPr>
          <a:xfrm>
            <a:off x="1258359" y="3349578"/>
            <a:ext cx="3630723" cy="2792026"/>
          </a:xfrm>
          <a:prstGeom prst="rect">
            <a:avLst/>
          </a:prstGeom>
        </p:spPr>
      </p:pic>
    </p:spTree>
    <p:extLst>
      <p:ext uri="{BB962C8B-B14F-4D97-AF65-F5344CB8AC3E}">
        <p14:creationId xmlns:p14="http://schemas.microsoft.com/office/powerpoint/2010/main" val="9720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arn(inVertical)">
                                      <p:cBhvr>
                                        <p:cTn id="13" dur="500"/>
                                        <p:tgtEl>
                                          <p:spTgt spid="4">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barn(inVertical)">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4826508" y="-515763"/>
            <a:ext cx="253898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291739" y="4533795"/>
            <a:ext cx="11795759" cy="2308324"/>
          </a:xfrm>
          <a:prstGeom prst="rect">
            <a:avLst/>
          </a:prstGeom>
          <a:noFill/>
        </p:spPr>
        <p:txBody>
          <a:bodyPr wrap="square" rtlCol="0">
            <a:spAutoFit/>
          </a:bodyPr>
          <a:lstStyle/>
          <a:p>
            <a:r>
              <a:rPr lang="sr-Cyrl-RS" sz="2400" dirty="0">
                <a:solidFill>
                  <a:schemeClr val="bg1"/>
                </a:solidFill>
                <a:latin typeface="Times New Roman" panose="02020603050405020304" pitchFamily="18" charset="0"/>
                <a:cs typeface="Times New Roman" panose="02020603050405020304" pitchFamily="18" charset="0"/>
              </a:rPr>
              <a:t>Септопластика је уобичајена хируршка процедура која има за циљ корекцију девијације носног септума.</a:t>
            </a:r>
            <a:endParaRPr lang="sr-Latn-RS" sz="2400" dirty="0">
              <a:solidFill>
                <a:schemeClr val="bg1"/>
              </a:solidFill>
              <a:latin typeface="Times New Roman" panose="02020603050405020304" pitchFamily="18" charset="0"/>
              <a:cs typeface="Times New Roman" panose="02020603050405020304" pitchFamily="18" charset="0"/>
            </a:endParaRPr>
          </a:p>
          <a:p>
            <a:endParaRPr lang="sr-Latn-RS" sz="2400" dirty="0">
              <a:solidFill>
                <a:schemeClr val="bg1"/>
              </a:solidFill>
              <a:latin typeface="Times New Roman" panose="02020603050405020304" pitchFamily="18" charset="0"/>
              <a:cs typeface="Times New Roman" panose="02020603050405020304" pitchFamily="18" charset="0"/>
            </a:endParaRPr>
          </a:p>
          <a:p>
            <a:r>
              <a:rPr lang="sr-Cyrl-RS" sz="2400" dirty="0">
                <a:solidFill>
                  <a:schemeClr val="bg1"/>
                </a:solidFill>
                <a:latin typeface="Times New Roman" panose="02020603050405020304" pitchFamily="18" charset="0"/>
                <a:cs typeface="Times New Roman" panose="02020603050405020304" pitchFamily="18" charset="0"/>
              </a:rPr>
              <a:t>Ова процедура помаже у побољшању протока ваздуха, смањењу носне запушености и ублажавању повезаних симптома као што су хркање или чести синузитис.</a:t>
            </a:r>
          </a:p>
          <a:p>
            <a:endParaRPr lang="sr-Cyrl-RS"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890690" y="177735"/>
            <a:ext cx="5877740" cy="769441"/>
          </a:xfrm>
          <a:prstGeom prst="rect">
            <a:avLst/>
          </a:prstGeom>
          <a:noFill/>
        </p:spPr>
        <p:txBody>
          <a:bodyPr wrap="square" rtlCol="0">
            <a:spAutoFit/>
          </a:bodyPr>
          <a:lstStyle/>
          <a:p>
            <a:r>
              <a:rPr lang="sr-Cyrl-RS" sz="4400" b="1" dirty="0">
                <a:latin typeface="Times New Roman" panose="02020603050405020304" pitchFamily="18" charset="0"/>
                <a:cs typeface="Times New Roman" panose="02020603050405020304" pitchFamily="18" charset="0"/>
              </a:rPr>
              <a:t>Септопластика</a:t>
            </a:r>
            <a:endParaRPr lang="en-US" sz="44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702775" y="3182092"/>
            <a:ext cx="786452" cy="493819"/>
          </a:xfrm>
          <a:prstGeom prst="rect">
            <a:avLst/>
          </a:prstGeom>
        </p:spPr>
      </p:pic>
      <p:pic>
        <p:nvPicPr>
          <p:cNvPr id="11" name="Picture 10"/>
          <p:cNvPicPr>
            <a:picLocks noChangeAspect="1"/>
          </p:cNvPicPr>
          <p:nvPr/>
        </p:nvPicPr>
        <p:blipFill rotWithShape="1">
          <a:blip r:embed="rId3"/>
          <a:srcRect t="3751" b="13087"/>
          <a:stretch/>
        </p:blipFill>
        <p:spPr>
          <a:xfrm>
            <a:off x="2769325" y="1116395"/>
            <a:ext cx="6191795" cy="3025133"/>
          </a:xfrm>
          <a:prstGeom prst="rect">
            <a:avLst/>
          </a:prstGeom>
        </p:spPr>
      </p:pic>
      <p:sp>
        <p:nvSpPr>
          <p:cNvPr id="13" name="TextBox 12"/>
          <p:cNvSpPr txBox="1"/>
          <p:nvPr/>
        </p:nvSpPr>
        <p:spPr>
          <a:xfrm>
            <a:off x="1619795" y="2457357"/>
            <a:ext cx="731520" cy="369332"/>
          </a:xfrm>
          <a:prstGeom prst="rect">
            <a:avLst/>
          </a:prstGeom>
          <a:noFill/>
        </p:spPr>
        <p:txBody>
          <a:bodyPr wrap="square" rtlCol="0">
            <a:spAutoFit/>
          </a:bodyPr>
          <a:lstStyle/>
          <a:p>
            <a:r>
              <a:rPr lang="sr-Cyrl-RS" b="1" dirty="0">
                <a:latin typeface="Times New Roman" panose="02020603050405020304" pitchFamily="18" charset="0"/>
                <a:cs typeface="Times New Roman" panose="02020603050405020304" pitchFamily="18" charset="0"/>
              </a:rPr>
              <a:t>ПРЕ</a:t>
            </a:r>
            <a:endParaRPr lang="en-US"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258781" y="2458897"/>
            <a:ext cx="1228305" cy="369332"/>
          </a:xfrm>
          <a:prstGeom prst="rect">
            <a:avLst/>
          </a:prstGeom>
          <a:noFill/>
        </p:spPr>
        <p:txBody>
          <a:bodyPr wrap="square" rtlCol="0">
            <a:spAutoFit/>
          </a:bodyPr>
          <a:lstStyle/>
          <a:p>
            <a:r>
              <a:rPr lang="sr-Cyrl-RS" b="1" dirty="0">
                <a:latin typeface="Times New Roman" panose="02020603050405020304" pitchFamily="18" charset="0"/>
                <a:cs typeface="Times New Roman" panose="02020603050405020304" pitchFamily="18" charset="0"/>
              </a:rPr>
              <a:t>ПОСЛЕ</a:t>
            </a:r>
            <a:r>
              <a:rPr lang="sr-Cyrl-R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85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4826508" y="-515763"/>
            <a:ext cx="253898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4" name="TextBox 3"/>
          <p:cNvSpPr txBox="1"/>
          <p:nvPr/>
        </p:nvSpPr>
        <p:spPr>
          <a:xfrm>
            <a:off x="396242" y="580806"/>
            <a:ext cx="11795759" cy="2554545"/>
          </a:xfrm>
          <a:prstGeom prst="rect">
            <a:avLst/>
          </a:prstGeom>
          <a:noFill/>
        </p:spPr>
        <p:txBody>
          <a:bodyPr wrap="square" rtlCol="0">
            <a:spAutoFit/>
          </a:bodyPr>
          <a:lstStyle/>
          <a:p>
            <a:endParaRPr lang="sr-Cyrl-RS"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Стопа успешности септопластике је висока, са проценама од 70% до 90%. </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Успех се односи на побољшање носног протока, смањење запушености и задовољство пацијента. Процедура има низак ризик од компликација, које су обично мање и привремене. </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Фактори који утичу на успех укључују степен девијације септума, хируршка техника, присуство других носних или синусних проблема као и постоперативни ток.</a:t>
            </a:r>
          </a:p>
        </p:txBody>
      </p:sp>
      <p:pic>
        <p:nvPicPr>
          <p:cNvPr id="6" name="Picture 5"/>
          <p:cNvPicPr>
            <a:picLocks noChangeAspect="1"/>
          </p:cNvPicPr>
          <p:nvPr/>
        </p:nvPicPr>
        <p:blipFill rotWithShape="1">
          <a:blip r:embed="rId2"/>
          <a:srcRect t="28735" b="16151"/>
          <a:stretch/>
        </p:blipFill>
        <p:spPr>
          <a:xfrm>
            <a:off x="2482713" y="3722652"/>
            <a:ext cx="6747585" cy="2638433"/>
          </a:xfrm>
          <a:prstGeom prst="rect">
            <a:avLst/>
          </a:prstGeom>
        </p:spPr>
      </p:pic>
      <p:sp>
        <p:nvSpPr>
          <p:cNvPr id="7" name="TextBox 6"/>
          <p:cNvSpPr txBox="1"/>
          <p:nvPr/>
        </p:nvSpPr>
        <p:spPr>
          <a:xfrm>
            <a:off x="1254035" y="4872446"/>
            <a:ext cx="731520" cy="369332"/>
          </a:xfrm>
          <a:prstGeom prst="rect">
            <a:avLst/>
          </a:prstGeom>
          <a:noFill/>
        </p:spPr>
        <p:txBody>
          <a:bodyPr wrap="square" rtlCol="0">
            <a:spAutoFit/>
          </a:bodyPr>
          <a:lstStyle/>
          <a:p>
            <a:r>
              <a:rPr lang="sr-Cyrl-RS" b="1" dirty="0">
                <a:solidFill>
                  <a:schemeClr val="bg1"/>
                </a:solidFill>
                <a:latin typeface="Times New Roman" panose="02020603050405020304" pitchFamily="18" charset="0"/>
                <a:cs typeface="Times New Roman" panose="02020603050405020304" pitchFamily="18" charset="0"/>
              </a:rPr>
              <a:t>ПРЕ</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702775" y="3182092"/>
            <a:ext cx="786452" cy="493819"/>
          </a:xfrm>
          <a:prstGeom prst="rect">
            <a:avLst/>
          </a:prstGeom>
        </p:spPr>
      </p:pic>
      <p:sp>
        <p:nvSpPr>
          <p:cNvPr id="10" name="TextBox 9"/>
          <p:cNvSpPr txBox="1"/>
          <p:nvPr/>
        </p:nvSpPr>
        <p:spPr>
          <a:xfrm>
            <a:off x="9666118" y="4881154"/>
            <a:ext cx="1228305" cy="369332"/>
          </a:xfrm>
          <a:prstGeom prst="rect">
            <a:avLst/>
          </a:prstGeom>
          <a:noFill/>
        </p:spPr>
        <p:txBody>
          <a:bodyPr wrap="square" rtlCol="0">
            <a:spAutoFit/>
          </a:bodyPr>
          <a:lstStyle/>
          <a:p>
            <a:r>
              <a:rPr lang="sr-Cyrl-RS" b="1" dirty="0">
                <a:solidFill>
                  <a:schemeClr val="bg1"/>
                </a:solidFill>
                <a:latin typeface="Times New Roman" panose="02020603050405020304" pitchFamily="18" charset="0"/>
                <a:cs typeface="Times New Roman" panose="02020603050405020304" pitchFamily="18" charset="0"/>
              </a:rPr>
              <a:t>ПОСЛЕ </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3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arn(inVertical)">
                                      <p:cBhvr>
                                        <p:cTn id="10" dur="500"/>
                                        <p:tgtEl>
                                          <p:spTgt spid="4">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barn(inVertical)">
                                      <p:cBhvr>
                                        <p:cTn id="1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2586445" y="-4"/>
            <a:ext cx="960555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6335487" y="657222"/>
            <a:ext cx="5251268" cy="5293757"/>
          </a:xfrm>
          <a:prstGeom prst="rect">
            <a:avLst/>
          </a:prstGeom>
          <a:noFill/>
        </p:spPr>
        <p:txBody>
          <a:bodyPr wrap="square" rtlCol="0">
            <a:spAutoFit/>
          </a:bodyPr>
          <a:lstStyle/>
          <a:p>
            <a:pPr marL="285750" indent="-285750">
              <a:buFont typeface="Wingdings" panose="05000000000000000000" pitchFamily="2" charset="2"/>
              <a:buChar char="§"/>
            </a:pPr>
            <a:r>
              <a:rPr lang="sr-Cyrl-RS" sz="2000" dirty="0">
                <a:latin typeface="Times New Roman" panose="02020603050405020304" pitchFamily="18" charset="0"/>
                <a:cs typeface="Times New Roman" panose="02020603050405020304" pitchFamily="18" charset="0"/>
              </a:rPr>
              <a:t>Побољшање дисања: Већина пацијената примећује значајно побољшање протока ваздуха и олакшање од запушености, посебно код оних са хроничним проблемима са дисањем на нос.</a:t>
            </a:r>
          </a:p>
          <a:p>
            <a:pPr marL="285750" indent="-285750">
              <a:buFont typeface="Wingdings" panose="05000000000000000000" pitchFamily="2" charset="2"/>
              <a:buChar char="§"/>
            </a:pPr>
            <a:endParaRPr lang="sr-Cyrl-R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Cyrl-RS" sz="2000" dirty="0">
                <a:latin typeface="Times New Roman" panose="02020603050405020304" pitchFamily="18" charset="0"/>
                <a:cs typeface="Times New Roman" panose="02020603050405020304" pitchFamily="18" charset="0"/>
              </a:rPr>
              <a:t>Бол и оток: Лагани до умерени бол и оток су уобичајени, али обично се повлаче у року од недељу или две. Хладно паковање и лекови могу помоћи у смањењу нелагодности.</a:t>
            </a:r>
          </a:p>
          <a:p>
            <a:pPr marL="285750" indent="-285750">
              <a:buFont typeface="Wingdings" panose="05000000000000000000" pitchFamily="2" charset="2"/>
              <a:buChar char="§"/>
            </a:pPr>
            <a:endParaRPr lang="sr-Cyrl-R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Cyrl-RS" sz="2000" dirty="0">
                <a:latin typeface="Times New Roman" panose="02020603050405020304" pitchFamily="18" charset="0"/>
                <a:cs typeface="Times New Roman" panose="02020603050405020304" pitchFamily="18" charset="0"/>
              </a:rPr>
              <a:t>Време опоравка: Већина пацијената се враћа свакодневним активностима за 7–10 дана, али треба избегавати напорне активности 4–6 недеља.</a:t>
            </a:r>
          </a:p>
          <a:p>
            <a:endParaRPr lang="sr-Cyrl-R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r="33541"/>
          <a:stretch/>
        </p:blipFill>
        <p:spPr>
          <a:xfrm>
            <a:off x="1111433" y="858476"/>
            <a:ext cx="4205151" cy="4745533"/>
          </a:xfrm>
          <a:prstGeom prst="rect">
            <a:avLst/>
          </a:prstGeom>
        </p:spPr>
      </p:pic>
    </p:spTree>
    <p:extLst>
      <p:ext uri="{BB962C8B-B14F-4D97-AF65-F5344CB8AC3E}">
        <p14:creationId xmlns:p14="http://schemas.microsoft.com/office/powerpoint/2010/main" val="175962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7850778" y="-5"/>
            <a:ext cx="4341223"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4" name="TextBox 3"/>
          <p:cNvSpPr txBox="1"/>
          <p:nvPr/>
        </p:nvSpPr>
        <p:spPr>
          <a:xfrm>
            <a:off x="587831" y="539658"/>
            <a:ext cx="5434148" cy="5293757"/>
          </a:xfrm>
          <a:prstGeom prst="rect">
            <a:avLst/>
          </a:prstGeom>
          <a:noFill/>
        </p:spPr>
        <p:txBody>
          <a:bodyPr wrap="square" rtlCol="0">
            <a:spAutoFit/>
          </a:bodyPr>
          <a:lstStyle/>
          <a:p>
            <a:endParaRPr lang="sr-Cyrl-R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Cyrl-RS" sz="2000" dirty="0">
                <a:solidFill>
                  <a:schemeClr val="bg1"/>
                </a:solidFill>
                <a:latin typeface="Times New Roman" panose="02020603050405020304" pitchFamily="18" charset="0"/>
                <a:cs typeface="Times New Roman" panose="02020603050405020304" pitchFamily="18" charset="0"/>
              </a:rPr>
              <a:t>Запушеност носа: Привремена запушеност или осећај запушеног носа могу се јавити, али обично се побољшавају у неколико дана. Пацијенти треба да избегавају кијање и дување носа.</a:t>
            </a:r>
          </a:p>
          <a:p>
            <a:pPr marL="285750" indent="-285750">
              <a:buFont typeface="Wingdings" panose="05000000000000000000" pitchFamily="2" charset="2"/>
              <a:buChar char="§"/>
            </a:pPr>
            <a:endParaRPr lang="sr-Cyrl-RS" sz="2000"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Cyrl-RS" sz="2000" dirty="0">
                <a:solidFill>
                  <a:schemeClr val="bg1"/>
                </a:solidFill>
                <a:latin typeface="Times New Roman" panose="02020603050405020304" pitchFamily="18" charset="0"/>
                <a:cs typeface="Times New Roman" panose="02020603050405020304" pitchFamily="18" charset="0"/>
              </a:rPr>
              <a:t>Дугорочно побољшање: Многи пацијенти пријављују трајно побољшање дисања и смањење симптома као што су хркање и притисак у синусима. Ретко су потребне мање ревизије.</a:t>
            </a:r>
          </a:p>
          <a:p>
            <a:pPr marL="285750" indent="-285750">
              <a:buFont typeface="Wingdings" panose="05000000000000000000" pitchFamily="2" charset="2"/>
              <a:buChar char="§"/>
            </a:pPr>
            <a:endParaRPr lang="sr-Cyrl-RS" sz="2000"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Cyrl-RS" sz="2000" dirty="0">
                <a:solidFill>
                  <a:schemeClr val="bg1"/>
                </a:solidFill>
                <a:latin typeface="Times New Roman" panose="02020603050405020304" pitchFamily="18" charset="0"/>
                <a:cs typeface="Times New Roman" panose="02020603050405020304" pitchFamily="18" charset="0"/>
              </a:rPr>
              <a:t>Ризици и компликације: Ретко се јављају компликације као што су инфекције, крварење, перфорација септума или проблеми са анестезијом.</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21979" y="1809566"/>
            <a:ext cx="5760719" cy="3237524"/>
          </a:xfrm>
          <a:prstGeom prst="rect">
            <a:avLst/>
          </a:prstGeom>
        </p:spPr>
      </p:pic>
      <p:sp>
        <p:nvSpPr>
          <p:cNvPr id="3" name="Multiply 2"/>
          <p:cNvSpPr/>
          <p:nvPr/>
        </p:nvSpPr>
        <p:spPr>
          <a:xfrm>
            <a:off x="8327573" y="3357154"/>
            <a:ext cx="901337" cy="522514"/>
          </a:xfrm>
          <a:prstGeom prst="mathMultiply">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9166233" y="2673566"/>
            <a:ext cx="566977" cy="408467"/>
          </a:xfrm>
          <a:prstGeom prst="rect">
            <a:avLst/>
          </a:prstGeom>
        </p:spPr>
      </p:pic>
    </p:spTree>
    <p:extLst>
      <p:ext uri="{BB962C8B-B14F-4D97-AF65-F5344CB8AC3E}">
        <p14:creationId xmlns:p14="http://schemas.microsoft.com/office/powerpoint/2010/main" val="426162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3" y="-4157877"/>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13" name="TextBox 12"/>
          <p:cNvSpPr txBox="1"/>
          <p:nvPr/>
        </p:nvSpPr>
        <p:spPr>
          <a:xfrm>
            <a:off x="322221" y="1026792"/>
            <a:ext cx="11547567" cy="2308324"/>
          </a:xfrm>
          <a:prstGeom prst="rect">
            <a:avLst/>
          </a:prstGeom>
          <a:noFill/>
        </p:spPr>
        <p:txBody>
          <a:bodyPr wrap="square" rtlCol="0">
            <a:spAutoFit/>
          </a:bodyPr>
          <a:lstStyle/>
          <a:p>
            <a:pPr marL="342900" indent="-342900">
              <a:buAutoNum type="arabicPeriod"/>
            </a:pPr>
            <a:r>
              <a:rPr lang="ru-RU" dirty="0">
                <a:solidFill>
                  <a:schemeClr val="bg1"/>
                </a:solidFill>
                <a:latin typeface="Times New Roman" panose="02020603050405020304" pitchFamily="18" charset="0"/>
                <a:cs typeface="Times New Roman" panose="02020603050405020304" pitchFamily="18" charset="0"/>
              </a:rPr>
              <a:t>Људи који немају неки облик девијације:</a:t>
            </a:r>
          </a:p>
          <a:p>
            <a:endParaRPr lang="ru-RU" dirty="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ru-RU" dirty="0">
                <a:solidFill>
                  <a:schemeClr val="bg1"/>
                </a:solidFill>
                <a:latin typeface="Times New Roman" panose="02020603050405020304" pitchFamily="18" charset="0"/>
                <a:cs typeface="Times New Roman" panose="02020603050405020304" pitchFamily="18" charset="0"/>
              </a:rPr>
              <a:t>Ношење заштитне опреме у виду шлемова или маски у спортовима.</a:t>
            </a:r>
          </a:p>
          <a:p>
            <a:pPr marL="285750" indent="-285750">
              <a:buFontTx/>
              <a:buChar char="-"/>
            </a:pPr>
            <a:r>
              <a:rPr lang="ru-RU" dirty="0">
                <a:solidFill>
                  <a:schemeClr val="bg1"/>
                </a:solidFill>
                <a:latin typeface="Times New Roman" panose="02020603050405020304" pitchFamily="18" charset="0"/>
                <a:cs typeface="Times New Roman" panose="02020603050405020304" pitchFamily="18" charset="0"/>
              </a:rPr>
              <a:t>Избегавање места са високим ризиком од повреда и увек носите сигурносни појас у аутомобилу.</a:t>
            </a:r>
          </a:p>
          <a:p>
            <a:pPr marL="285750" indent="-285750">
              <a:buFontTx/>
              <a:buChar char="-"/>
            </a:pPr>
            <a:r>
              <a:rPr lang="ru-RU" dirty="0">
                <a:solidFill>
                  <a:schemeClr val="bg1"/>
                </a:solidFill>
                <a:latin typeface="Times New Roman" panose="02020603050405020304" pitchFamily="18" charset="0"/>
                <a:cs typeface="Times New Roman" panose="02020603050405020304" pitchFamily="18" charset="0"/>
              </a:rPr>
              <a:t>Превенција падова и опрезност на леду, коришћење држача на степеницама.</a:t>
            </a:r>
          </a:p>
          <a:p>
            <a:pPr marL="285750" indent="-285750">
              <a:buFontTx/>
              <a:buChar char="-"/>
            </a:pPr>
            <a:r>
              <a:rPr lang="ru-RU" dirty="0">
                <a:solidFill>
                  <a:schemeClr val="bg1"/>
                </a:solidFill>
                <a:latin typeface="Times New Roman" panose="02020603050405020304" pitchFamily="18" charset="0"/>
                <a:cs typeface="Times New Roman" panose="02020603050405020304" pitchFamily="18" charset="0"/>
              </a:rPr>
              <a:t>Коришћење правилних техника за избегавање повреда у спорту и едукација деце о безбедности.</a:t>
            </a:r>
          </a:p>
          <a:p>
            <a:pPr marL="285750" indent="-285750">
              <a:buFontTx/>
              <a:buChar char="-"/>
            </a:pPr>
            <a:r>
              <a:rPr lang="ru-RU" dirty="0">
                <a:solidFill>
                  <a:schemeClr val="bg1"/>
                </a:solidFill>
                <a:latin typeface="Times New Roman" panose="02020603050405020304" pitchFamily="18" charset="0"/>
                <a:cs typeface="Times New Roman" panose="02020603050405020304" pitchFamily="18" charset="0"/>
              </a:rPr>
              <a:t>Правовремена медицинска помоћ ако дође до повреде носа.</a:t>
            </a:r>
          </a:p>
          <a:p>
            <a:pPr marL="285750" indent="-285750">
              <a:buFontTx/>
              <a:buChar char="-"/>
            </a:pPr>
            <a:r>
              <a:rPr lang="ru-RU" dirty="0">
                <a:solidFill>
                  <a:schemeClr val="bg1"/>
                </a:solidFill>
                <a:latin typeface="Times New Roman" panose="02020603050405020304" pitchFamily="18" charset="0"/>
                <a:cs typeface="Times New Roman" panose="02020603050405020304" pitchFamily="18" charset="0"/>
              </a:rPr>
              <a:t>Избегавање физичких сукоба.</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872446" y="39191"/>
            <a:ext cx="4336869" cy="769441"/>
          </a:xfrm>
          <a:prstGeom prst="rect">
            <a:avLst/>
          </a:prstGeom>
          <a:noFill/>
        </p:spPr>
        <p:txBody>
          <a:bodyPr wrap="square" rtlCol="0">
            <a:spAutoFit/>
          </a:bodyPr>
          <a:lstStyle/>
          <a:p>
            <a:r>
              <a:rPr lang="sr-Cyrl-RS" sz="4400" b="1" dirty="0">
                <a:solidFill>
                  <a:schemeClr val="bg1"/>
                </a:solidFill>
                <a:latin typeface="Times New Roman" panose="02020603050405020304" pitchFamily="18" charset="0"/>
                <a:cs typeface="Times New Roman" panose="02020603050405020304" pitchFamily="18" charset="0"/>
              </a:rPr>
              <a:t>Превенција</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2221" y="4363177"/>
            <a:ext cx="11355975" cy="1384995"/>
          </a:xfrm>
          <a:prstGeom prst="rect">
            <a:avLst/>
          </a:prstGeom>
          <a:noFill/>
        </p:spPr>
        <p:txBody>
          <a:bodyPr wrap="square" rtlCol="0">
            <a:spAutoFit/>
          </a:bodyPr>
          <a:lstStyle/>
          <a:p>
            <a:r>
              <a:rPr lang="sr-Cyrl-RS" sz="2800" dirty="0">
                <a:latin typeface="Times New Roman" panose="02020603050405020304" pitchFamily="18" charset="0"/>
                <a:cs typeface="Times New Roman" panose="02020603050405020304" pitchFamily="18" charset="0"/>
              </a:rPr>
              <a:t>2. Људи који имају већ постојећи неки од облика девијације, неопходно је да обрате пажњу на претходно наведене елементе и  да уколико примете неке од симптома ( који постају учесталији и интензивнији ) јаве лекару.</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4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0-#ppt_h/2"/>
                                          </p:val>
                                        </p:tav>
                                        <p:tav tm="100000">
                                          <p:val>
                                            <p:strVal val="#ppt_y"/>
                                          </p:val>
                                        </p:tav>
                                      </p:tavLst>
                                    </p:anim>
                                  </p:childTnLst>
                                </p:cTn>
                              </p:par>
                              <p:par>
                                <p:cTn id="22" presetID="2" presetClass="entr" presetSubtype="9" fill="hold" nodeType="with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 calcmode="lin" valueType="num">
                                      <p:cBhvr additive="base">
                                        <p:cTn id="24"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
                                            <p:txEl>
                                              <p:pRg st="4" end="4"/>
                                            </p:txEl>
                                          </p:spTgt>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 calcmode="lin" valueType="num">
                                      <p:cBhvr additive="base">
                                        <p:cTn id="28" dur="500" fill="hold"/>
                                        <p:tgtEl>
                                          <p:spTgt spid="13">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3">
                                            <p:txEl>
                                              <p:pRg st="5" end="5"/>
                                            </p:txEl>
                                          </p:spTgt>
                                        </p:tgtEl>
                                        <p:attrNameLst>
                                          <p:attrName>ppt_y</p:attrName>
                                        </p:attrNameLst>
                                      </p:cBhvr>
                                      <p:tavLst>
                                        <p:tav tm="0">
                                          <p:val>
                                            <p:strVal val="0-#ppt_h/2"/>
                                          </p:val>
                                        </p:tav>
                                        <p:tav tm="100000">
                                          <p:val>
                                            <p:strVal val="#ppt_y"/>
                                          </p:val>
                                        </p:tav>
                                      </p:tavLst>
                                    </p:anim>
                                  </p:childTnLst>
                                </p:cTn>
                              </p:par>
                              <p:par>
                                <p:cTn id="30" presetID="2" presetClass="entr" presetSubtype="9" fill="hold" nodeType="with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 calcmode="lin" valueType="num">
                                      <p:cBhvr additive="base">
                                        <p:cTn id="32" dur="500" fill="hold"/>
                                        <p:tgtEl>
                                          <p:spTgt spid="13">
                                            <p:txEl>
                                              <p:pRg st="6" end="6"/>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3">
                                            <p:txEl>
                                              <p:pRg st="6" end="6"/>
                                            </p:txEl>
                                          </p:spTgt>
                                        </p:tgtEl>
                                        <p:attrNameLst>
                                          <p:attrName>ppt_y</p:attrName>
                                        </p:attrNameLst>
                                      </p:cBhvr>
                                      <p:tavLst>
                                        <p:tav tm="0">
                                          <p:val>
                                            <p:strVal val="0-#ppt_h/2"/>
                                          </p:val>
                                        </p:tav>
                                        <p:tav tm="100000">
                                          <p:val>
                                            <p:strVal val="#ppt_y"/>
                                          </p:val>
                                        </p:tav>
                                      </p:tavLst>
                                    </p:anim>
                                  </p:childTnLst>
                                </p:cTn>
                              </p:par>
                              <p:par>
                                <p:cTn id="34" presetID="2" presetClass="entr" presetSubtype="9" fill="hold" nodeType="withEffect">
                                  <p:stCondLst>
                                    <p:cond delay="0"/>
                                  </p:stCondLst>
                                  <p:childTnLst>
                                    <p:set>
                                      <p:cBhvr>
                                        <p:cTn id="35" dur="1" fill="hold">
                                          <p:stCondLst>
                                            <p:cond delay="0"/>
                                          </p:stCondLst>
                                        </p:cTn>
                                        <p:tgtEl>
                                          <p:spTgt spid="13">
                                            <p:txEl>
                                              <p:pRg st="7" end="7"/>
                                            </p:txEl>
                                          </p:spTgt>
                                        </p:tgtEl>
                                        <p:attrNameLst>
                                          <p:attrName>style.visibility</p:attrName>
                                        </p:attrNameLst>
                                      </p:cBhvr>
                                      <p:to>
                                        <p:strVal val="visible"/>
                                      </p:to>
                                    </p:set>
                                    <p:anim calcmode="lin" valueType="num">
                                      <p:cBhvr additive="base">
                                        <p:cTn id="36" dur="500" fill="hold"/>
                                        <p:tgtEl>
                                          <p:spTgt spid="13">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additive="base">
                                        <p:cTn id="4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349283" cy="6858000"/>
          </a:xfrm>
          <a:prstGeom prst="rect">
            <a:avLst/>
          </a:prstGeom>
        </p:spPr>
      </p:pic>
      <p:sp>
        <p:nvSpPr>
          <p:cNvPr id="4" name="TextBox 3"/>
          <p:cNvSpPr txBox="1"/>
          <p:nvPr/>
        </p:nvSpPr>
        <p:spPr>
          <a:xfrm>
            <a:off x="1302660" y="770710"/>
            <a:ext cx="9326880" cy="5632311"/>
          </a:xfrm>
          <a:prstGeom prst="rect">
            <a:avLst/>
          </a:prstGeom>
          <a:noFill/>
        </p:spPr>
        <p:txBody>
          <a:bodyPr wrap="square" rtlCol="0">
            <a:spAutoFit/>
          </a:bodyPr>
          <a:lstStyle/>
          <a:p>
            <a:pPr algn="ctr"/>
            <a:r>
              <a:rPr lang="sr-Cyrl-RS" sz="1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ХВАЛА </a:t>
            </a:r>
          </a:p>
          <a:p>
            <a:pPr algn="ctr"/>
            <a:r>
              <a:rPr lang="sr-Cyrl-RS" sz="1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НА </a:t>
            </a:r>
          </a:p>
          <a:p>
            <a:pPr algn="ctr"/>
            <a:r>
              <a:rPr lang="sr-Cyrl-RS" sz="1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ПАЖЊИ</a:t>
            </a:r>
            <a:endParaRPr lang="en-US" sz="1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Picture 4"/>
          <p:cNvPicPr>
            <a:picLocks noChangeAspect="1"/>
          </p:cNvPicPr>
          <p:nvPr/>
        </p:nvPicPr>
        <p:blipFill>
          <a:blip r:embed="rId3"/>
          <a:stretch>
            <a:fillRect/>
          </a:stretch>
        </p:blipFill>
        <p:spPr>
          <a:xfrm>
            <a:off x="8748514" y="2439035"/>
            <a:ext cx="3443487" cy="2295658"/>
          </a:xfrm>
          <a:prstGeom prst="rect">
            <a:avLst/>
          </a:prstGeom>
        </p:spPr>
      </p:pic>
      <p:pic>
        <p:nvPicPr>
          <p:cNvPr id="6" name="Picture 5"/>
          <p:cNvPicPr>
            <a:picLocks noChangeAspect="1"/>
          </p:cNvPicPr>
          <p:nvPr/>
        </p:nvPicPr>
        <p:blipFill>
          <a:blip r:embed="rId4"/>
          <a:stretch>
            <a:fillRect/>
          </a:stretch>
        </p:blipFill>
        <p:spPr>
          <a:xfrm>
            <a:off x="256901" y="2629714"/>
            <a:ext cx="3073243" cy="1955351"/>
          </a:xfrm>
          <a:prstGeom prst="rect">
            <a:avLst/>
          </a:prstGeom>
        </p:spPr>
      </p:pic>
    </p:spTree>
    <p:extLst>
      <p:ext uri="{BB962C8B-B14F-4D97-AF65-F5344CB8AC3E}">
        <p14:creationId xmlns:p14="http://schemas.microsoft.com/office/powerpoint/2010/main" val="26740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4127864" y="-5"/>
            <a:ext cx="8064137"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9" name="TextBox 8">
            <a:extLst>
              <a:ext uri="{FF2B5EF4-FFF2-40B4-BE49-F238E27FC236}">
                <a16:creationId xmlns:a16="http://schemas.microsoft.com/office/drawing/2014/main" id="{797A921A-CA4B-C38A-1787-7BBE8124D72D}"/>
              </a:ext>
            </a:extLst>
          </p:cNvPr>
          <p:cNvSpPr txBox="1"/>
          <p:nvPr/>
        </p:nvSpPr>
        <p:spPr>
          <a:xfrm>
            <a:off x="5533267" y="706970"/>
            <a:ext cx="6209212" cy="5493812"/>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pPr marL="285750" indent="-285750">
              <a:buFont typeface="Arial" panose="020B0604020202020204" pitchFamily="34" charset="0"/>
              <a:buChar char="•"/>
            </a:pPr>
            <a:r>
              <a:rPr lang="ru-RU" altLang="ko-KR" sz="1800" dirty="0">
                <a:solidFill>
                  <a:schemeClr val="tx1"/>
                </a:solidFill>
                <a:latin typeface="Times New Roman" panose="02020603050405020304" pitchFamily="18" charset="0"/>
                <a:cs typeface="Times New Roman" panose="02020603050405020304" pitchFamily="18" charset="0"/>
              </a:rPr>
              <a:t>Конха</a:t>
            </a:r>
            <a:r>
              <a:rPr lang="sr-Latn-RS" altLang="ko-KR" sz="1800" dirty="0">
                <a:solidFill>
                  <a:schemeClr val="tx1"/>
                </a:solidFill>
                <a:latin typeface="Times New Roman" panose="02020603050405020304" pitchFamily="18" charset="0"/>
                <a:cs typeface="Times New Roman" panose="02020603050405020304" pitchFamily="18" charset="0"/>
              </a:rPr>
              <a:t> </a:t>
            </a:r>
            <a:r>
              <a:rPr lang="sr-Cyrl-RS" altLang="ko-KR" sz="1800" dirty="0">
                <a:solidFill>
                  <a:schemeClr val="tx1"/>
                </a:solidFill>
                <a:latin typeface="Times New Roman" panose="02020603050405020304" pitchFamily="18" charset="0"/>
                <a:cs typeface="Times New Roman" panose="02020603050405020304" pitchFamily="18" charset="0"/>
              </a:rPr>
              <a:t>носа</a:t>
            </a:r>
            <a:r>
              <a:rPr lang="ru-RU" altLang="ko-KR" sz="1800" dirty="0">
                <a:solidFill>
                  <a:schemeClr val="tx1"/>
                </a:solidFill>
                <a:latin typeface="Times New Roman" panose="02020603050405020304" pitchFamily="18" charset="0"/>
                <a:cs typeface="Times New Roman" panose="02020603050405020304" pitchFamily="18" charset="0"/>
              </a:rPr>
              <a:t>: коју чине три кошчате структуре унутар носне шупљине које помажу да се ваздух загреје, влажи и филтрира. Такође помажу у усмеравању смера ваздуха који иде у прилог бољем квалитету ваздуха.</a:t>
            </a:r>
          </a:p>
          <a:p>
            <a:pPr marL="285750" indent="-285750">
              <a:buFont typeface="Arial" panose="020B0604020202020204" pitchFamily="34" charset="0"/>
              <a:buChar char="•"/>
            </a:pPr>
            <a:endParaRPr lang="ru-RU" altLang="ko-KR" sz="18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altLang="ko-KR" sz="1800" dirty="0">
                <a:solidFill>
                  <a:schemeClr val="tx1"/>
                </a:solidFill>
                <a:latin typeface="Times New Roman" panose="02020603050405020304" pitchFamily="18" charset="0"/>
                <a:cs typeface="Times New Roman" panose="02020603050405020304" pitchFamily="18" charset="0"/>
              </a:rPr>
              <a:t>Назални вестибулум: Спољашњи део носа, обложен кожом и малим власицама ( цилијама ), који има функцију у првој линији одбране тако што хвата веће честице из ваздуха.</a:t>
            </a:r>
          </a:p>
          <a:p>
            <a:pPr marL="285750" indent="-285750">
              <a:buFont typeface="Arial" panose="020B0604020202020204" pitchFamily="34" charset="0"/>
              <a:buChar char="•"/>
            </a:pPr>
            <a:endParaRPr lang="ru-RU" altLang="ko-KR" sz="18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altLang="ko-KR" sz="1800" dirty="0">
                <a:solidFill>
                  <a:schemeClr val="tx1"/>
                </a:solidFill>
                <a:latin typeface="Times New Roman" panose="02020603050405020304" pitchFamily="18" charset="0"/>
                <a:cs typeface="Times New Roman" panose="02020603050405020304" pitchFamily="18" charset="0"/>
              </a:rPr>
              <a:t>Ноздрве: Отвори на носу кроз које ваздух улази у носну шупљину. Оне су окружене носним крилима, која помажу у регулисању протока ваздуха.</a:t>
            </a:r>
            <a:endParaRPr lang="pt-BR" altLang="ko-KR" sz="18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5485" y="1278119"/>
            <a:ext cx="4758263" cy="3973150"/>
          </a:xfrm>
          <a:prstGeom prst="rect">
            <a:avLst/>
          </a:prstGeom>
        </p:spPr>
      </p:pic>
      <p:sp>
        <p:nvSpPr>
          <p:cNvPr id="6" name="Oval 5"/>
          <p:cNvSpPr/>
          <p:nvPr/>
        </p:nvSpPr>
        <p:spPr>
          <a:xfrm>
            <a:off x="1463041" y="2220686"/>
            <a:ext cx="1750423" cy="1685108"/>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201244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additive="base">
                                        <p:cTn id="1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6BC66315-0D53-D775-4792-684DE85C6BD0}"/>
              </a:ext>
            </a:extLst>
          </p:cNvPr>
          <p:cNvSpPr/>
          <p:nvPr/>
        </p:nvSpPr>
        <p:spPr>
          <a:xfrm rot="5400000">
            <a:off x="3897873" y="-1444398"/>
            <a:ext cx="4396252"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dirty="0"/>
          </a:p>
        </p:txBody>
      </p:sp>
      <p:sp>
        <p:nvSpPr>
          <p:cNvPr id="7" name="제목 6">
            <a:extLst>
              <a:ext uri="{FF2B5EF4-FFF2-40B4-BE49-F238E27FC236}">
                <a16:creationId xmlns:a16="http://schemas.microsoft.com/office/drawing/2014/main" id="{26AA1C96-CADF-E944-809B-DEE7794064DD}"/>
              </a:ext>
            </a:extLst>
          </p:cNvPr>
          <p:cNvSpPr>
            <a:spLocks noGrp="1"/>
          </p:cNvSpPr>
          <p:nvPr>
            <p:ph type="title"/>
          </p:nvPr>
        </p:nvSpPr>
        <p:spPr>
          <a:xfrm>
            <a:off x="531838" y="248195"/>
            <a:ext cx="2302804" cy="527685"/>
          </a:xfrm>
        </p:spPr>
        <p:txBody>
          <a:bodyPr/>
          <a:lstStyle/>
          <a:p>
            <a:br>
              <a:rPr lang="pt-BR" altLang="ko-KR" dirty="0">
                <a:solidFill>
                  <a:schemeClr val="accent1">
                    <a:lumMod val="75000"/>
                  </a:schemeClr>
                </a:solidFill>
              </a:rPr>
            </a:br>
            <a:r>
              <a:rPr lang="sr-Cyrl-RS" altLang="ko-KR" sz="4400" dirty="0">
                <a:solidFill>
                  <a:schemeClr val="accent1">
                    <a:lumMod val="50000"/>
                  </a:schemeClr>
                </a:solidFill>
                <a:latin typeface="Times New Roman" panose="02020603050405020304" pitchFamily="18" charset="0"/>
                <a:cs typeface="Times New Roman" panose="02020603050405020304" pitchFamily="18" charset="0"/>
              </a:rPr>
              <a:t>Узроци</a:t>
            </a:r>
            <a:endParaRPr lang="pt-BR" altLang="ko-KR" sz="4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35132" y="3275746"/>
            <a:ext cx="11795759" cy="3293209"/>
          </a:xfrm>
          <a:prstGeom prst="rect">
            <a:avLst/>
          </a:prstGeom>
          <a:noFill/>
        </p:spPr>
        <p:txBody>
          <a:bodyPr wrap="square" rtlCol="0">
            <a:spAutoFit/>
          </a:bodyPr>
          <a:lstStyle/>
          <a:p>
            <a:pPr marL="285750" indent="-285750">
              <a:buFont typeface="Wingdings" panose="05000000000000000000" pitchFamily="2" charset="2"/>
              <a:buChar char="v"/>
            </a:pPr>
            <a:r>
              <a:rPr lang="ru-RU" sz="1600" dirty="0">
                <a:solidFill>
                  <a:schemeClr val="bg1"/>
                </a:solidFill>
                <a:latin typeface="Times New Roman" panose="02020603050405020304" pitchFamily="18" charset="0"/>
                <a:cs typeface="Times New Roman" panose="02020603050405020304" pitchFamily="18" charset="0"/>
              </a:rPr>
              <a:t>Конгенитални узроци</a:t>
            </a:r>
          </a:p>
          <a:p>
            <a:r>
              <a:rPr lang="ru-RU" sz="1600" dirty="0">
                <a:solidFill>
                  <a:schemeClr val="bg1"/>
                </a:solidFill>
                <a:latin typeface="Times New Roman" panose="02020603050405020304" pitchFamily="18" charset="0"/>
                <a:cs typeface="Times New Roman" panose="02020603050405020304" pitchFamily="18" charset="0"/>
              </a:rPr>
              <a:t>Неке особе се рађају са девираним септумом, што значи да се развија као део природног формирања носних канала током феталног развоја. Померање може бити суптилно или израженије, али је присутно од рођења</a:t>
            </a:r>
          </a:p>
          <a:p>
            <a:pPr marL="342900" indent="-342900">
              <a:buFont typeface="+mj-lt"/>
              <a:buAutoNum type="arabicPeriod"/>
            </a:pPr>
            <a:endParaRPr lang="ru-RU" sz="1600"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sz="1600" dirty="0">
                <a:solidFill>
                  <a:schemeClr val="bg1"/>
                </a:solidFill>
                <a:latin typeface="Times New Roman" panose="02020603050405020304" pitchFamily="18" charset="0"/>
                <a:cs typeface="Times New Roman" panose="02020603050405020304" pitchFamily="18" charset="0"/>
              </a:rPr>
              <a:t>Траума</a:t>
            </a:r>
          </a:p>
          <a:p>
            <a:r>
              <a:rPr lang="ru-RU" sz="1600" dirty="0">
                <a:solidFill>
                  <a:schemeClr val="bg1"/>
                </a:solidFill>
                <a:latin typeface="Times New Roman" panose="02020603050405020304" pitchFamily="18" charset="0"/>
                <a:cs typeface="Times New Roman" panose="02020603050405020304" pitchFamily="18" charset="0"/>
              </a:rPr>
              <a:t>Повреда носа, попут удара у лице услед несреће, повреде током спортских активности или физичког сукоба, може изазвати савијање или померање септума. У неким случајевима, оштећење може бити одмах очигледно, док у другим случајевима померање може постепено постајати све израженије.</a:t>
            </a:r>
          </a:p>
          <a:p>
            <a:pPr marL="342900" indent="-342900">
              <a:buFont typeface="+mj-lt"/>
              <a:buAutoNum type="arabicPeriod"/>
            </a:pPr>
            <a:endParaRPr lang="ru-RU" sz="1600"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sz="1600" dirty="0">
                <a:solidFill>
                  <a:schemeClr val="bg1"/>
                </a:solidFill>
                <a:latin typeface="Times New Roman" panose="02020603050405020304" pitchFamily="18" charset="0"/>
                <a:cs typeface="Times New Roman" panose="02020603050405020304" pitchFamily="18" charset="0"/>
              </a:rPr>
              <a:t>Развојни фактори </a:t>
            </a:r>
          </a:p>
          <a:p>
            <a:r>
              <a:rPr lang="ru-RU" sz="1600" dirty="0">
                <a:solidFill>
                  <a:schemeClr val="bg1"/>
                </a:solidFill>
                <a:latin typeface="Times New Roman" panose="02020603050405020304" pitchFamily="18" charset="0"/>
                <a:cs typeface="Times New Roman" panose="02020603050405020304" pitchFamily="18" charset="0"/>
              </a:rPr>
              <a:t>Носни септум такође може постати девиран током детињства како расту кости лица и носне структуре. Раст фацијалних костију може изазвати мања померања септума, што доводи до његове девијације. Овај процес може бити постепен и непримећен, осим ако померање не постане изражено или не изазове симптоме као што су отежано дисање или честе инфекције синуса.</a:t>
            </a:r>
          </a:p>
        </p:txBody>
      </p:sp>
      <p:pic>
        <p:nvPicPr>
          <p:cNvPr id="6" name="Picture 5"/>
          <p:cNvPicPr>
            <a:picLocks noChangeAspect="1"/>
          </p:cNvPicPr>
          <p:nvPr/>
        </p:nvPicPr>
        <p:blipFill>
          <a:blip r:embed="rId2"/>
          <a:stretch>
            <a:fillRect/>
          </a:stretch>
        </p:blipFill>
        <p:spPr>
          <a:xfrm>
            <a:off x="6035042" y="161490"/>
            <a:ext cx="4672551" cy="3114254"/>
          </a:xfrm>
          <a:prstGeom prst="rect">
            <a:avLst/>
          </a:prstGeom>
        </p:spPr>
      </p:pic>
      <p:sp>
        <p:nvSpPr>
          <p:cNvPr id="13" name="Oval 12"/>
          <p:cNvSpPr/>
          <p:nvPr/>
        </p:nvSpPr>
        <p:spPr>
          <a:xfrm rot="21225301">
            <a:off x="7199370" y="700120"/>
            <a:ext cx="836847" cy="719130"/>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9350791" y="775880"/>
            <a:ext cx="883997" cy="768163"/>
          </a:xfrm>
          <a:prstGeom prst="rect">
            <a:avLst/>
          </a:prstGeom>
        </p:spPr>
      </p:pic>
    </p:spTree>
    <p:extLst>
      <p:ext uri="{BB962C8B-B14F-4D97-AF65-F5344CB8AC3E}">
        <p14:creationId xmlns:p14="http://schemas.microsoft.com/office/powerpoint/2010/main" val="96843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barn(inVertical)">
                                      <p:cBhvr>
                                        <p:cTn id="24" dur="500"/>
                                        <p:tgtEl>
                                          <p:spTgt spid="4">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barn(inVertical)">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9E821EA-F55C-363B-5FEB-1E6E56FFEC6F}"/>
              </a:ext>
            </a:extLst>
          </p:cNvPr>
          <p:cNvSpPr/>
          <p:nvPr/>
        </p:nvSpPr>
        <p:spPr>
          <a:xfrm rot="5400000">
            <a:off x="4156611" y="-4144375"/>
            <a:ext cx="387878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8" name="TextBox 7">
            <a:extLst>
              <a:ext uri="{FF2B5EF4-FFF2-40B4-BE49-F238E27FC236}">
                <a16:creationId xmlns:a16="http://schemas.microsoft.com/office/drawing/2014/main" id="{18995B82-F03A-F4F3-644A-BDDBF43F012A}"/>
              </a:ext>
            </a:extLst>
          </p:cNvPr>
          <p:cNvSpPr txBox="1"/>
          <p:nvPr/>
        </p:nvSpPr>
        <p:spPr>
          <a:xfrm>
            <a:off x="3256701" y="359450"/>
            <a:ext cx="5087753" cy="769441"/>
          </a:xfrm>
          <a:prstGeom prst="rect">
            <a:avLst/>
          </a:prstGeom>
          <a:noFill/>
        </p:spPr>
        <p:txBody>
          <a:bodyPr wrap="square" rtlCol="0">
            <a:spAutoFit/>
          </a:bodyPr>
          <a:lstStyle>
            <a:defPPr>
              <a:defRPr lang="ko-KR"/>
            </a:defPPr>
            <a:lvl1pPr>
              <a:defRPr sz="4400" b="0" spc="-150">
                <a:latin typeface="+mj-lt"/>
              </a:defRPr>
            </a:lvl1pPr>
          </a:lstStyle>
          <a:p>
            <a:pPr algn="ctr"/>
            <a:r>
              <a:rPr lang="sr-Cyrl-RS" altLang="ko-KR" b="1" dirty="0">
                <a:solidFill>
                  <a:schemeClr val="accent1"/>
                </a:solidFill>
                <a:latin typeface="Times New Roman" panose="02020603050405020304" pitchFamily="18" charset="0"/>
                <a:cs typeface="Times New Roman" panose="02020603050405020304" pitchFamily="18" charset="0"/>
              </a:rPr>
              <a:t>Преваленца ДНС</a:t>
            </a:r>
            <a:endParaRPr lang="ko-KR" altLang="en-US" b="1" dirty="0">
              <a:solidFill>
                <a:schemeClr val="accent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77668" y="1592460"/>
            <a:ext cx="5522909" cy="4247317"/>
          </a:xfrm>
          <a:prstGeom prst="rect">
            <a:avLst/>
          </a:prstGeom>
          <a:noFill/>
        </p:spPr>
        <p:txBody>
          <a:bodyPr wrap="square" rtlCol="0">
            <a:spAutoFit/>
          </a:bodyPr>
          <a:lstStyle/>
          <a:p>
            <a:r>
              <a:rPr lang="ru-RU" dirty="0">
                <a:solidFill>
                  <a:schemeClr val="bg1"/>
                </a:solidFill>
                <a:latin typeface="Times New Roman" panose="02020603050405020304" pitchFamily="18" charset="0"/>
                <a:cs typeface="Times New Roman" panose="02020603050405020304" pitchFamily="18" charset="0"/>
              </a:rPr>
              <a:t>- 70% људи има неку врсту девијације носног септума, али то не узрокује симптоме. Девијација може бити блага или умерена и не омета свакодневно дисање.</a:t>
            </a:r>
          </a:p>
          <a:p>
            <a:endParaRPr lang="ru-RU" dirty="0">
              <a:solidFill>
                <a:schemeClr val="bg1"/>
              </a:solidFill>
              <a:latin typeface="Times New Roman" panose="02020603050405020304" pitchFamily="18" charset="0"/>
              <a:cs typeface="Times New Roman" panose="02020603050405020304" pitchFamily="18" charset="0"/>
            </a:endParaRPr>
          </a:p>
          <a:p>
            <a:endParaRPr lang="ru-RU" dirty="0">
              <a:solidFill>
                <a:schemeClr val="bg1"/>
              </a:solidFill>
              <a:latin typeface="Times New Roman" panose="02020603050405020304" pitchFamily="18" charset="0"/>
              <a:cs typeface="Times New Roman" panose="02020603050405020304" pitchFamily="18" charset="0"/>
            </a:endParaRPr>
          </a:p>
          <a:p>
            <a:r>
              <a:rPr lang="ru-RU" dirty="0">
                <a:solidFill>
                  <a:schemeClr val="bg1"/>
                </a:solidFill>
                <a:latin typeface="Times New Roman" panose="02020603050405020304" pitchFamily="18" charset="0"/>
                <a:cs typeface="Times New Roman" panose="02020603050405020304" pitchFamily="18" charset="0"/>
              </a:rPr>
              <a:t>- 30% људи има нормалан носни септум без девијације, што значи да немају никакве проблеме са </a:t>
            </a:r>
            <a:r>
              <a:rPr lang="ru-RU" dirty="0">
                <a:latin typeface="Times New Roman" panose="02020603050405020304" pitchFamily="18" charset="0"/>
                <a:cs typeface="Times New Roman" panose="02020603050405020304" pitchFamily="18" charset="0"/>
              </a:rPr>
              <a:t>дисањем кроз нос.</a:t>
            </a:r>
          </a:p>
          <a:p>
            <a:endParaRPr lang="ru-RU" dirty="0">
              <a:latin typeface="Times New Roman" panose="02020603050405020304" pitchFamily="18" charset="0"/>
              <a:cs typeface="Times New Roman" panose="02020603050405020304" pitchFamily="18" charset="0"/>
            </a:endParaRPr>
          </a:p>
          <a:p>
            <a:endParaRPr lang="ru-RU" dirty="0">
              <a:solidFill>
                <a:schemeClr val="bg1"/>
              </a:solidFill>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- 15-20% људи који имају девијантни септум имају  симптоме као што су потешкоће у дисању, запушеност носа или чести синузитис, што може захтевати медицинску интервенцију, попут операције носа.</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229748" y="2037932"/>
            <a:ext cx="5533083" cy="3706171"/>
          </a:xfrm>
          <a:prstGeom prst="rect">
            <a:avLst/>
          </a:prstGeom>
        </p:spPr>
      </p:pic>
    </p:spTree>
    <p:extLst>
      <p:ext uri="{BB962C8B-B14F-4D97-AF65-F5344CB8AC3E}">
        <p14:creationId xmlns:p14="http://schemas.microsoft.com/office/powerpoint/2010/main" val="247097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down)">
                                      <p:cBhvr>
                                        <p:cTn id="25" dur="580">
                                          <p:stCondLst>
                                            <p:cond delay="0"/>
                                          </p:stCondLst>
                                        </p:cTn>
                                        <p:tgtEl>
                                          <p:spTgt spid="13">
                                            <p:txEl>
                                              <p:pRg st="0" end="0"/>
                                            </p:txEl>
                                          </p:spTgt>
                                        </p:tgtEl>
                                      </p:cBhvr>
                                    </p:animEffect>
                                    <p:anim calcmode="lin" valueType="num">
                                      <p:cBhvr>
                                        <p:cTn id="26"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xEl>
                                              <p:pRg st="0" end="0"/>
                                            </p:txEl>
                                          </p:spTgt>
                                        </p:tgtEl>
                                      </p:cBhvr>
                                      <p:to x="100000" y="60000"/>
                                    </p:animScale>
                                    <p:animScale>
                                      <p:cBhvr>
                                        <p:cTn id="32" dur="166" decel="50000">
                                          <p:stCondLst>
                                            <p:cond delay="676"/>
                                          </p:stCondLst>
                                        </p:cTn>
                                        <p:tgtEl>
                                          <p:spTgt spid="13">
                                            <p:txEl>
                                              <p:pRg st="0" end="0"/>
                                            </p:txEl>
                                          </p:spTgt>
                                        </p:tgtEl>
                                      </p:cBhvr>
                                      <p:to x="100000" y="100000"/>
                                    </p:animScale>
                                    <p:animScale>
                                      <p:cBhvr>
                                        <p:cTn id="33" dur="26">
                                          <p:stCondLst>
                                            <p:cond delay="1312"/>
                                          </p:stCondLst>
                                        </p:cTn>
                                        <p:tgtEl>
                                          <p:spTgt spid="13">
                                            <p:txEl>
                                              <p:pRg st="0" end="0"/>
                                            </p:txEl>
                                          </p:spTgt>
                                        </p:tgtEl>
                                      </p:cBhvr>
                                      <p:to x="100000" y="80000"/>
                                    </p:animScale>
                                    <p:animScale>
                                      <p:cBhvr>
                                        <p:cTn id="34" dur="166" decel="50000">
                                          <p:stCondLst>
                                            <p:cond delay="1338"/>
                                          </p:stCondLst>
                                        </p:cTn>
                                        <p:tgtEl>
                                          <p:spTgt spid="13">
                                            <p:txEl>
                                              <p:pRg st="0" end="0"/>
                                            </p:txEl>
                                          </p:spTgt>
                                        </p:tgtEl>
                                      </p:cBhvr>
                                      <p:to x="100000" y="100000"/>
                                    </p:animScale>
                                    <p:animScale>
                                      <p:cBhvr>
                                        <p:cTn id="35" dur="26">
                                          <p:stCondLst>
                                            <p:cond delay="1642"/>
                                          </p:stCondLst>
                                        </p:cTn>
                                        <p:tgtEl>
                                          <p:spTgt spid="13">
                                            <p:txEl>
                                              <p:pRg st="0" end="0"/>
                                            </p:txEl>
                                          </p:spTgt>
                                        </p:tgtEl>
                                      </p:cBhvr>
                                      <p:to x="100000" y="90000"/>
                                    </p:animScale>
                                    <p:animScale>
                                      <p:cBhvr>
                                        <p:cTn id="36" dur="166" decel="50000">
                                          <p:stCondLst>
                                            <p:cond delay="1668"/>
                                          </p:stCondLst>
                                        </p:cTn>
                                        <p:tgtEl>
                                          <p:spTgt spid="13">
                                            <p:txEl>
                                              <p:pRg st="0" end="0"/>
                                            </p:txEl>
                                          </p:spTgt>
                                        </p:tgtEl>
                                      </p:cBhvr>
                                      <p:to x="100000" y="100000"/>
                                    </p:animScale>
                                    <p:animScale>
                                      <p:cBhvr>
                                        <p:cTn id="37" dur="26">
                                          <p:stCondLst>
                                            <p:cond delay="1808"/>
                                          </p:stCondLst>
                                        </p:cTn>
                                        <p:tgtEl>
                                          <p:spTgt spid="13">
                                            <p:txEl>
                                              <p:pRg st="0" end="0"/>
                                            </p:txEl>
                                          </p:spTgt>
                                        </p:tgtEl>
                                      </p:cBhvr>
                                      <p:to x="100000" y="95000"/>
                                    </p:animScale>
                                    <p:animScale>
                                      <p:cBhvr>
                                        <p:cTn id="38" dur="166" decel="50000">
                                          <p:stCondLst>
                                            <p:cond delay="1834"/>
                                          </p:stCondLst>
                                        </p:cTn>
                                        <p:tgtEl>
                                          <p:spTgt spid="13">
                                            <p:txEl>
                                              <p:pRg st="0" end="0"/>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animEffect transition="in" filter="wipe(down)">
                                      <p:cBhvr>
                                        <p:cTn id="41" dur="580">
                                          <p:stCondLst>
                                            <p:cond delay="0"/>
                                          </p:stCondLst>
                                        </p:cTn>
                                        <p:tgtEl>
                                          <p:spTgt spid="13">
                                            <p:txEl>
                                              <p:pRg st="3" end="3"/>
                                            </p:txEl>
                                          </p:spTgt>
                                        </p:tgtEl>
                                      </p:cBhvr>
                                    </p:animEffect>
                                    <p:anim calcmode="lin" valueType="num">
                                      <p:cBhvr>
                                        <p:cTn id="42" dur="1822" tmFilter="0,0; 0.14,0.36; 0.43,0.73; 0.71,0.91; 1.0,1.0">
                                          <p:stCondLst>
                                            <p:cond delay="0"/>
                                          </p:stCondLst>
                                        </p:cTn>
                                        <p:tgtEl>
                                          <p:spTgt spid="13">
                                            <p:txEl>
                                              <p:pRg st="3" end="3"/>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xEl>
                                              <p:pRg st="3" end="3"/>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xEl>
                                              <p:pRg st="3" end="3"/>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xEl>
                                              <p:pRg st="3" end="3"/>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xEl>
                                              <p:pRg st="3" end="3"/>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xEl>
                                              <p:pRg st="3" end="3"/>
                                            </p:txEl>
                                          </p:spTgt>
                                        </p:tgtEl>
                                      </p:cBhvr>
                                      <p:to x="100000" y="60000"/>
                                    </p:animScale>
                                    <p:animScale>
                                      <p:cBhvr>
                                        <p:cTn id="48" dur="166" decel="50000">
                                          <p:stCondLst>
                                            <p:cond delay="676"/>
                                          </p:stCondLst>
                                        </p:cTn>
                                        <p:tgtEl>
                                          <p:spTgt spid="13">
                                            <p:txEl>
                                              <p:pRg st="3" end="3"/>
                                            </p:txEl>
                                          </p:spTgt>
                                        </p:tgtEl>
                                      </p:cBhvr>
                                      <p:to x="100000" y="100000"/>
                                    </p:animScale>
                                    <p:animScale>
                                      <p:cBhvr>
                                        <p:cTn id="49" dur="26">
                                          <p:stCondLst>
                                            <p:cond delay="1312"/>
                                          </p:stCondLst>
                                        </p:cTn>
                                        <p:tgtEl>
                                          <p:spTgt spid="13">
                                            <p:txEl>
                                              <p:pRg st="3" end="3"/>
                                            </p:txEl>
                                          </p:spTgt>
                                        </p:tgtEl>
                                      </p:cBhvr>
                                      <p:to x="100000" y="80000"/>
                                    </p:animScale>
                                    <p:animScale>
                                      <p:cBhvr>
                                        <p:cTn id="50" dur="166" decel="50000">
                                          <p:stCondLst>
                                            <p:cond delay="1338"/>
                                          </p:stCondLst>
                                        </p:cTn>
                                        <p:tgtEl>
                                          <p:spTgt spid="13">
                                            <p:txEl>
                                              <p:pRg st="3" end="3"/>
                                            </p:txEl>
                                          </p:spTgt>
                                        </p:tgtEl>
                                      </p:cBhvr>
                                      <p:to x="100000" y="100000"/>
                                    </p:animScale>
                                    <p:animScale>
                                      <p:cBhvr>
                                        <p:cTn id="51" dur="26">
                                          <p:stCondLst>
                                            <p:cond delay="1642"/>
                                          </p:stCondLst>
                                        </p:cTn>
                                        <p:tgtEl>
                                          <p:spTgt spid="13">
                                            <p:txEl>
                                              <p:pRg st="3" end="3"/>
                                            </p:txEl>
                                          </p:spTgt>
                                        </p:tgtEl>
                                      </p:cBhvr>
                                      <p:to x="100000" y="90000"/>
                                    </p:animScale>
                                    <p:animScale>
                                      <p:cBhvr>
                                        <p:cTn id="52" dur="166" decel="50000">
                                          <p:stCondLst>
                                            <p:cond delay="1668"/>
                                          </p:stCondLst>
                                        </p:cTn>
                                        <p:tgtEl>
                                          <p:spTgt spid="13">
                                            <p:txEl>
                                              <p:pRg st="3" end="3"/>
                                            </p:txEl>
                                          </p:spTgt>
                                        </p:tgtEl>
                                      </p:cBhvr>
                                      <p:to x="100000" y="100000"/>
                                    </p:animScale>
                                    <p:animScale>
                                      <p:cBhvr>
                                        <p:cTn id="53" dur="26">
                                          <p:stCondLst>
                                            <p:cond delay="1808"/>
                                          </p:stCondLst>
                                        </p:cTn>
                                        <p:tgtEl>
                                          <p:spTgt spid="13">
                                            <p:txEl>
                                              <p:pRg st="3" end="3"/>
                                            </p:txEl>
                                          </p:spTgt>
                                        </p:tgtEl>
                                      </p:cBhvr>
                                      <p:to x="100000" y="95000"/>
                                    </p:animScale>
                                    <p:animScale>
                                      <p:cBhvr>
                                        <p:cTn id="54" dur="166" decel="50000">
                                          <p:stCondLst>
                                            <p:cond delay="1834"/>
                                          </p:stCondLst>
                                        </p:cTn>
                                        <p:tgtEl>
                                          <p:spTgt spid="13">
                                            <p:txEl>
                                              <p:pRg st="3" end="3"/>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3">
                                            <p:txEl>
                                              <p:pRg st="6" end="6"/>
                                            </p:txEl>
                                          </p:spTgt>
                                        </p:tgtEl>
                                        <p:attrNameLst>
                                          <p:attrName>style.visibility</p:attrName>
                                        </p:attrNameLst>
                                      </p:cBhvr>
                                      <p:to>
                                        <p:strVal val="visible"/>
                                      </p:to>
                                    </p:set>
                                    <p:animEffect transition="in" filter="wipe(down)">
                                      <p:cBhvr>
                                        <p:cTn id="57" dur="580">
                                          <p:stCondLst>
                                            <p:cond delay="0"/>
                                          </p:stCondLst>
                                        </p:cTn>
                                        <p:tgtEl>
                                          <p:spTgt spid="13">
                                            <p:txEl>
                                              <p:pRg st="6" end="6"/>
                                            </p:txEl>
                                          </p:spTgt>
                                        </p:tgtEl>
                                      </p:cBhvr>
                                    </p:animEffect>
                                    <p:anim calcmode="lin" valueType="num">
                                      <p:cBhvr>
                                        <p:cTn id="58" dur="1822" tmFilter="0,0; 0.14,0.36; 0.43,0.73; 0.71,0.91; 1.0,1.0">
                                          <p:stCondLst>
                                            <p:cond delay="0"/>
                                          </p:stCondLst>
                                        </p:cTn>
                                        <p:tgtEl>
                                          <p:spTgt spid="13">
                                            <p:txEl>
                                              <p:pRg st="6" end="6"/>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3">
                                            <p:txEl>
                                              <p:pRg st="6" end="6"/>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3">
                                            <p:txEl>
                                              <p:pRg st="6" end="6"/>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3">
                                            <p:txEl>
                                              <p:pRg st="6" end="6"/>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3">
                                            <p:txEl>
                                              <p:pRg st="6" end="6"/>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3">
                                            <p:txEl>
                                              <p:pRg st="6" end="6"/>
                                            </p:txEl>
                                          </p:spTgt>
                                        </p:tgtEl>
                                      </p:cBhvr>
                                      <p:to x="100000" y="60000"/>
                                    </p:animScale>
                                    <p:animScale>
                                      <p:cBhvr>
                                        <p:cTn id="64" dur="166" decel="50000">
                                          <p:stCondLst>
                                            <p:cond delay="676"/>
                                          </p:stCondLst>
                                        </p:cTn>
                                        <p:tgtEl>
                                          <p:spTgt spid="13">
                                            <p:txEl>
                                              <p:pRg st="6" end="6"/>
                                            </p:txEl>
                                          </p:spTgt>
                                        </p:tgtEl>
                                      </p:cBhvr>
                                      <p:to x="100000" y="100000"/>
                                    </p:animScale>
                                    <p:animScale>
                                      <p:cBhvr>
                                        <p:cTn id="65" dur="26">
                                          <p:stCondLst>
                                            <p:cond delay="1312"/>
                                          </p:stCondLst>
                                        </p:cTn>
                                        <p:tgtEl>
                                          <p:spTgt spid="13">
                                            <p:txEl>
                                              <p:pRg st="6" end="6"/>
                                            </p:txEl>
                                          </p:spTgt>
                                        </p:tgtEl>
                                      </p:cBhvr>
                                      <p:to x="100000" y="80000"/>
                                    </p:animScale>
                                    <p:animScale>
                                      <p:cBhvr>
                                        <p:cTn id="66" dur="166" decel="50000">
                                          <p:stCondLst>
                                            <p:cond delay="1338"/>
                                          </p:stCondLst>
                                        </p:cTn>
                                        <p:tgtEl>
                                          <p:spTgt spid="13">
                                            <p:txEl>
                                              <p:pRg st="6" end="6"/>
                                            </p:txEl>
                                          </p:spTgt>
                                        </p:tgtEl>
                                      </p:cBhvr>
                                      <p:to x="100000" y="100000"/>
                                    </p:animScale>
                                    <p:animScale>
                                      <p:cBhvr>
                                        <p:cTn id="67" dur="26">
                                          <p:stCondLst>
                                            <p:cond delay="1642"/>
                                          </p:stCondLst>
                                        </p:cTn>
                                        <p:tgtEl>
                                          <p:spTgt spid="13">
                                            <p:txEl>
                                              <p:pRg st="6" end="6"/>
                                            </p:txEl>
                                          </p:spTgt>
                                        </p:tgtEl>
                                      </p:cBhvr>
                                      <p:to x="100000" y="90000"/>
                                    </p:animScale>
                                    <p:animScale>
                                      <p:cBhvr>
                                        <p:cTn id="68" dur="166" decel="50000">
                                          <p:stCondLst>
                                            <p:cond delay="1668"/>
                                          </p:stCondLst>
                                        </p:cTn>
                                        <p:tgtEl>
                                          <p:spTgt spid="13">
                                            <p:txEl>
                                              <p:pRg st="6" end="6"/>
                                            </p:txEl>
                                          </p:spTgt>
                                        </p:tgtEl>
                                      </p:cBhvr>
                                      <p:to x="100000" y="100000"/>
                                    </p:animScale>
                                    <p:animScale>
                                      <p:cBhvr>
                                        <p:cTn id="69" dur="26">
                                          <p:stCondLst>
                                            <p:cond delay="1808"/>
                                          </p:stCondLst>
                                        </p:cTn>
                                        <p:tgtEl>
                                          <p:spTgt spid="13">
                                            <p:txEl>
                                              <p:pRg st="6" end="6"/>
                                            </p:txEl>
                                          </p:spTgt>
                                        </p:tgtEl>
                                      </p:cBhvr>
                                      <p:to x="100000" y="95000"/>
                                    </p:animScale>
                                    <p:animScale>
                                      <p:cBhvr>
                                        <p:cTn id="70" dur="166" decel="50000">
                                          <p:stCondLst>
                                            <p:cond delay="1834"/>
                                          </p:stCondLst>
                                        </p:cTn>
                                        <p:tgtEl>
                                          <p:spTgt spid="1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9" name="TextBox 8">
            <a:extLst>
              <a:ext uri="{FF2B5EF4-FFF2-40B4-BE49-F238E27FC236}">
                <a16:creationId xmlns:a16="http://schemas.microsoft.com/office/drawing/2014/main" id="{797A921A-CA4B-C38A-1787-7BBE8124D72D}"/>
              </a:ext>
            </a:extLst>
          </p:cNvPr>
          <p:cNvSpPr txBox="1"/>
          <p:nvPr/>
        </p:nvSpPr>
        <p:spPr>
          <a:xfrm>
            <a:off x="198649" y="1073901"/>
            <a:ext cx="11806119" cy="5632311"/>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r>
              <a:rPr lang="ru-RU" altLang="ko-KR" sz="2000" dirty="0">
                <a:solidFill>
                  <a:schemeClr val="bg1"/>
                </a:solidFill>
                <a:latin typeface="Times New Roman" panose="02020603050405020304" pitchFamily="18" charset="0"/>
                <a:cs typeface="Times New Roman" panose="02020603050405020304" pitchFamily="18" charset="0"/>
              </a:rPr>
              <a:t>Носна конгестија </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Један од најчешћих симптома је стално запушен нос</a:t>
            </a:r>
            <a:r>
              <a:rPr lang="sr-Latn-RS" altLang="ko-KR" sz="2000" dirty="0">
                <a:solidFill>
                  <a:schemeClr val="bg1"/>
                </a:solidFill>
                <a:latin typeface="Times New Roman" panose="02020603050405020304" pitchFamily="18" charset="0"/>
                <a:cs typeface="Times New Roman" panose="02020603050405020304" pitchFamily="18" charset="0"/>
              </a:rPr>
              <a:t>.</a:t>
            </a:r>
            <a:r>
              <a:rPr lang="ru-RU" altLang="ko-KR" sz="2000" dirty="0">
                <a:solidFill>
                  <a:schemeClr val="bg1"/>
                </a:solidFill>
                <a:latin typeface="Times New Roman" panose="02020603050405020304" pitchFamily="18" charset="0"/>
                <a:cs typeface="Times New Roman" panose="02020603050405020304" pitchFamily="18" charset="0"/>
              </a:rPr>
              <a:t>Девијација носног септума може довести до блокаде једне или обе носне шупљине, што отежава </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нормално дисање. </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Ово може бити </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нарочито изражено у периоду када </a:t>
            </a:r>
            <a:r>
              <a:rPr lang="sr-Cyrl-RS" altLang="ko-KR" sz="2000" dirty="0">
                <a:solidFill>
                  <a:schemeClr val="bg1"/>
                </a:solidFill>
                <a:latin typeface="Times New Roman" panose="02020603050405020304" pitchFamily="18" charset="0"/>
                <a:cs typeface="Times New Roman" panose="02020603050405020304" pitchFamily="18" charset="0"/>
              </a:rPr>
              <a:t>је</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sr-Cyrl-RS" altLang="ko-KR" sz="2000" dirty="0">
                <a:solidFill>
                  <a:schemeClr val="bg1"/>
                </a:solidFill>
                <a:latin typeface="Times New Roman" panose="02020603050405020304" pitchFamily="18" charset="0"/>
                <a:cs typeface="Times New Roman" panose="02020603050405020304" pitchFamily="18" charset="0"/>
              </a:rPr>
              <a:t> пацијент</a:t>
            </a:r>
            <a:r>
              <a:rPr lang="ru-RU" altLang="ko-KR" sz="2000" dirty="0">
                <a:solidFill>
                  <a:schemeClr val="bg1"/>
                </a:solidFill>
                <a:latin typeface="Times New Roman" panose="02020603050405020304" pitchFamily="18" charset="0"/>
                <a:cs typeface="Times New Roman" panose="02020603050405020304" pitchFamily="18" charset="0"/>
              </a:rPr>
              <a:t> прехлађени или током </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алергијских реакција, јер је носна слузница </a:t>
            </a:r>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више подложна упалама.</a:t>
            </a:r>
          </a:p>
          <a:p>
            <a:endParaRPr lang="ru-RU" altLang="ko-KR" sz="20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F284B6A-83B4-6E95-3D57-AD02B44D2269}"/>
              </a:ext>
            </a:extLst>
          </p:cNvPr>
          <p:cNvSpPr txBox="1"/>
          <p:nvPr/>
        </p:nvSpPr>
        <p:spPr>
          <a:xfrm>
            <a:off x="4457139" y="152230"/>
            <a:ext cx="4882156" cy="769441"/>
          </a:xfrm>
          <a:prstGeom prst="rect">
            <a:avLst/>
          </a:prstGeom>
          <a:noFill/>
        </p:spPr>
        <p:txBody>
          <a:bodyPr wrap="square" rtlCol="0">
            <a:spAutoFit/>
          </a:bodyPr>
          <a:lstStyle>
            <a:defPPr>
              <a:defRPr lang="en-US"/>
            </a:defPPr>
            <a:lvl1pPr>
              <a:defRPr sz="4400" b="1" i="1" spc="-150">
                <a:latin typeface="+mj-lt"/>
              </a:defRPr>
            </a:lvl1pPr>
          </a:lstStyle>
          <a:p>
            <a:r>
              <a:rPr lang="sr-Cyrl-RS" altLang="ko-KR" i="0" dirty="0">
                <a:solidFill>
                  <a:schemeClr val="accent1"/>
                </a:solidFill>
                <a:latin typeface="Times New Roman" panose="02020603050405020304" pitchFamily="18" charset="0"/>
                <a:cs typeface="Times New Roman" panose="02020603050405020304" pitchFamily="18" charset="0"/>
              </a:rPr>
              <a:t>Симптоми</a:t>
            </a:r>
            <a:endParaRPr lang="pt-BR" altLang="ko-KR" i="0" dirty="0">
              <a:solidFill>
                <a:schemeClr val="accent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101708" y="2821034"/>
            <a:ext cx="5553937" cy="3499407"/>
          </a:xfrm>
          <a:prstGeom prst="rect">
            <a:avLst/>
          </a:prstGeom>
        </p:spPr>
      </p:pic>
    </p:spTree>
    <p:extLst>
      <p:ext uri="{BB962C8B-B14F-4D97-AF65-F5344CB8AC3E}">
        <p14:creationId xmlns:p14="http://schemas.microsoft.com/office/powerpoint/2010/main" val="99839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 calcmode="lin" valueType="num">
                                      <p:cBhvr additive="base">
                                        <p:cTn id="2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 calcmode="lin" valueType="num">
                                      <p:cBhvr additive="base">
                                        <p:cTn id="3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 calcmode="lin" valueType="num">
                                      <p:cBhvr additive="base">
                                        <p:cTn id="37"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anim calcmode="lin" valueType="num">
                                      <p:cBhvr additive="base">
                                        <p:cTn id="4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724901" y="-2"/>
            <a:ext cx="34671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9" name="TextBox 8">
            <a:extLst>
              <a:ext uri="{FF2B5EF4-FFF2-40B4-BE49-F238E27FC236}">
                <a16:creationId xmlns:a16="http://schemas.microsoft.com/office/drawing/2014/main" id="{797A921A-CA4B-C38A-1787-7BBE8124D72D}"/>
              </a:ext>
            </a:extLst>
          </p:cNvPr>
          <p:cNvSpPr txBox="1"/>
          <p:nvPr/>
        </p:nvSpPr>
        <p:spPr>
          <a:xfrm>
            <a:off x="5956663" y="1386394"/>
            <a:ext cx="6087292" cy="4616648"/>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endParaRPr lang="ru-RU" altLang="ko-KR" sz="16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Тешкоће у дисању кроз једну ноздрву</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Ако је септум значајно померен, једна ноздра може бити више блокирана од друге. </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Ово може узроковати осећај да пацијент не може слободно да дише кроз једну страну носа, што често доводи до потребе за дисањем кроз уста, нарочито током спавања.</a:t>
            </a:r>
            <a:endParaRPr lang="pt-BR" altLang="ko-KR" sz="20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58253" y="2084039"/>
            <a:ext cx="5314691" cy="2781355"/>
          </a:xfrm>
          <a:prstGeom prst="rect">
            <a:avLst/>
          </a:prstGeom>
        </p:spPr>
      </p:pic>
    </p:spTree>
    <p:extLst>
      <p:ext uri="{BB962C8B-B14F-4D97-AF65-F5344CB8AC3E}">
        <p14:creationId xmlns:p14="http://schemas.microsoft.com/office/powerpoint/2010/main" val="29383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 calcmode="lin" valueType="num">
                                      <p:cBhvr additive="base">
                                        <p:cTn id="1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AE6D6C45-5A19-F5E1-446A-64B6E16BA9B4}"/>
              </a:ext>
            </a:extLst>
          </p:cNvPr>
          <p:cNvSpPr/>
          <p:nvPr/>
        </p:nvSpPr>
        <p:spPr>
          <a:xfrm rot="10800000">
            <a:off x="8268788" y="-6"/>
            <a:ext cx="3923211"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x-none" altLang="en-US"/>
          </a:p>
        </p:txBody>
      </p:sp>
      <p:sp>
        <p:nvSpPr>
          <p:cNvPr id="9" name="TextBox 8">
            <a:extLst>
              <a:ext uri="{FF2B5EF4-FFF2-40B4-BE49-F238E27FC236}">
                <a16:creationId xmlns:a16="http://schemas.microsoft.com/office/drawing/2014/main" id="{797A921A-CA4B-C38A-1787-7BBE8124D72D}"/>
              </a:ext>
            </a:extLst>
          </p:cNvPr>
          <p:cNvSpPr txBox="1"/>
          <p:nvPr/>
        </p:nvSpPr>
        <p:spPr>
          <a:xfrm>
            <a:off x="596411" y="889837"/>
            <a:ext cx="6209212" cy="5078313"/>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r>
              <a:rPr lang="ru-RU" altLang="ko-KR" sz="2000" dirty="0">
                <a:solidFill>
                  <a:schemeClr val="bg1"/>
                </a:solidFill>
                <a:latin typeface="Times New Roman" panose="02020603050405020304" pitchFamily="18" charset="0"/>
                <a:cs typeface="Times New Roman" panose="02020603050405020304" pitchFamily="18" charset="0"/>
              </a:rPr>
              <a:t>Честа крварења из носа </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Код људи са девијацијом септума, крварење из носа је често , чак чешће него код других. То је због тога што девијација може узроковати трење и иритацију слузнице носа, а сув ваздух или алергије могу додатно погоршати овај проблем. </a:t>
            </a:r>
            <a:endParaRPr lang="sr-Latn-RS" altLang="ko-KR" sz="2000" dirty="0">
              <a:solidFill>
                <a:schemeClr val="bg1"/>
              </a:solidFill>
              <a:latin typeface="Times New Roman" panose="02020603050405020304" pitchFamily="18" charset="0"/>
              <a:cs typeface="Times New Roman" panose="02020603050405020304" pitchFamily="18" charset="0"/>
            </a:endParaRPr>
          </a:p>
          <a:p>
            <a:endParaRPr lang="sr-Latn-RS" altLang="ko-KR" sz="2000" dirty="0">
              <a:solidFill>
                <a:schemeClr val="bg1"/>
              </a:solidFill>
              <a:latin typeface="Times New Roman" panose="02020603050405020304" pitchFamily="18" charset="0"/>
              <a:cs typeface="Times New Roman" panose="02020603050405020304" pitchFamily="18" charset="0"/>
            </a:endParaRPr>
          </a:p>
          <a:p>
            <a:r>
              <a:rPr lang="ru-RU" altLang="ko-KR" sz="2000" dirty="0">
                <a:solidFill>
                  <a:schemeClr val="bg1"/>
                </a:solidFill>
                <a:latin typeface="Times New Roman" panose="02020603050405020304" pitchFamily="18" charset="0"/>
                <a:cs typeface="Times New Roman" panose="02020603050405020304" pitchFamily="18" charset="0"/>
              </a:rPr>
              <a:t>Крварење из носа може бити лагано или умерено, али може бити и узнемирујуће.</a:t>
            </a:r>
          </a:p>
          <a:p>
            <a:endParaRPr lang="ru-RU" altLang="ko-KR" sz="16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8745" t="7328" r="43775" b="21436"/>
          <a:stretch/>
        </p:blipFill>
        <p:spPr>
          <a:xfrm>
            <a:off x="7207625" y="1304360"/>
            <a:ext cx="4477871" cy="4249271"/>
          </a:xfrm>
          <a:prstGeom prst="rect">
            <a:avLst/>
          </a:prstGeom>
        </p:spPr>
      </p:pic>
    </p:spTree>
    <p:extLst>
      <p:ext uri="{BB962C8B-B14F-4D97-AF65-F5344CB8AC3E}">
        <p14:creationId xmlns:p14="http://schemas.microsoft.com/office/powerpoint/2010/main" val="337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additive="base">
                                        <p:cTn id="1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13736</TotalTime>
  <Words>2474</Words>
  <Application>Microsoft Office PowerPoint</Application>
  <PresentationFormat>Widescreen</PresentationFormat>
  <Paragraphs>233</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Wingdings</vt:lpstr>
      <vt:lpstr>Arial</vt:lpstr>
      <vt:lpstr>Calibri</vt:lpstr>
      <vt:lpstr>Times New Roman</vt:lpstr>
      <vt:lpstr>Office Theme</vt:lpstr>
      <vt:lpstr>PowerPoint Presentation</vt:lpstr>
      <vt:lpstr>PowerPoint Presentation</vt:lpstr>
      <vt:lpstr>PowerPoint Presentation</vt:lpstr>
      <vt:lpstr>PowerPoint Presentation</vt:lpstr>
      <vt:lpstr> Узроци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IA.HAN</dc:creator>
  <cp:keywords>SlideMembers, ppt, PPT Templates, Presentation, Diagram, Chart, Yesform, Google slides, Keynote, Free Slides</cp:keywords>
  <dc:description>The copyright of this document is at Slide Members. Unauthorized copying may result in legal sanctions.</dc:description>
  <cp:lastModifiedBy>korisnik</cp:lastModifiedBy>
  <cp:revision>48</cp:revision>
  <dcterms:created xsi:type="dcterms:W3CDTF">2022-01-01T06:51:30Z</dcterms:created>
  <dcterms:modified xsi:type="dcterms:W3CDTF">2025-10-29T10:12:37Z</dcterms:modified>
  <cp:category>www.slidemembers.com</cp:category>
</cp:coreProperties>
</file>